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8288000" cy="10287000"/>
  <p:notesSz cx="18288000" cy="10287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6" d="100"/>
          <a:sy n="36" d="100"/>
        </p:scale>
        <p:origin x="108" y="1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0066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0066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0066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0066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5730"/>
          </a:xfrm>
          <a:custGeom>
            <a:avLst/>
            <a:gdLst/>
            <a:ahLst/>
            <a:cxnLst/>
            <a:rect l="l" t="t" r="r" b="b"/>
            <a:pathLst>
              <a:path w="18288000" h="10285730">
                <a:moveTo>
                  <a:pt x="18288000" y="0"/>
                </a:moveTo>
                <a:lnTo>
                  <a:pt x="0" y="0"/>
                </a:lnTo>
                <a:lnTo>
                  <a:pt x="0" y="10285412"/>
                </a:lnTo>
                <a:lnTo>
                  <a:pt x="18288000" y="10285412"/>
                </a:lnTo>
                <a:lnTo>
                  <a:pt x="18288000" y="0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53439" y="8296656"/>
            <a:ext cx="1520952" cy="13350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37376" y="142747"/>
            <a:ext cx="6413246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rgbClr val="0066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14364" y="3064763"/>
            <a:ext cx="11785600" cy="2238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0066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12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12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7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10.png"/><Relationship Id="rId4" Type="http://schemas.openxmlformats.org/officeDocument/2006/relationships/image" Target="../media/image30.png"/><Relationship Id="rId9" Type="http://schemas.openxmlformats.org/officeDocument/2006/relationships/image" Target="../media/image3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10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43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2.png"/><Relationship Id="rId5" Type="http://schemas.openxmlformats.org/officeDocument/2006/relationships/image" Target="../media/image24.png"/><Relationship Id="rId10" Type="http://schemas.openxmlformats.org/officeDocument/2006/relationships/image" Target="../media/image41.jpg"/><Relationship Id="rId4" Type="http://schemas.openxmlformats.org/officeDocument/2006/relationships/image" Target="../media/image37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jpg"/><Relationship Id="rId3" Type="http://schemas.openxmlformats.org/officeDocument/2006/relationships/image" Target="../media/image51.png"/><Relationship Id="rId7" Type="http://schemas.openxmlformats.org/officeDocument/2006/relationships/image" Target="../media/image55.jpg"/><Relationship Id="rId12" Type="http://schemas.openxmlformats.org/officeDocument/2006/relationships/image" Target="../media/image60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jpg"/><Relationship Id="rId1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7.png"/><Relationship Id="rId4" Type="http://schemas.openxmlformats.org/officeDocument/2006/relationships/image" Target="../media/image63.png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51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jp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93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9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91.png"/><Relationship Id="rId5" Type="http://schemas.openxmlformats.org/officeDocument/2006/relationships/image" Target="../media/image75.png"/><Relationship Id="rId10" Type="http://schemas.openxmlformats.org/officeDocument/2006/relationships/image" Target="../media/image90.png"/><Relationship Id="rId4" Type="http://schemas.openxmlformats.org/officeDocument/2006/relationships/image" Target="../media/image74.png"/><Relationship Id="rId9" Type="http://schemas.openxmlformats.org/officeDocument/2006/relationships/image" Target="../media/image89.png"/><Relationship Id="rId1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95.png"/><Relationship Id="rId7" Type="http://schemas.openxmlformats.org/officeDocument/2006/relationships/image" Target="../media/image99.jpg"/><Relationship Id="rId12" Type="http://schemas.openxmlformats.org/officeDocument/2006/relationships/image" Target="../media/image10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jpg"/><Relationship Id="rId11" Type="http://schemas.openxmlformats.org/officeDocument/2006/relationships/image" Target="../media/image70.png"/><Relationship Id="rId5" Type="http://schemas.openxmlformats.org/officeDocument/2006/relationships/image" Target="../media/image97.png"/><Relationship Id="rId10" Type="http://schemas.openxmlformats.org/officeDocument/2006/relationships/image" Target="../media/image100.png"/><Relationship Id="rId4" Type="http://schemas.openxmlformats.org/officeDocument/2006/relationships/image" Target="../media/image96.png"/><Relationship Id="rId9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75.png"/><Relationship Id="rId10" Type="http://schemas.openxmlformats.org/officeDocument/2006/relationships/image" Target="../media/image10.png"/><Relationship Id="rId4" Type="http://schemas.openxmlformats.org/officeDocument/2006/relationships/image" Target="../media/image74.png"/><Relationship Id="rId9" Type="http://schemas.openxmlformats.org/officeDocument/2006/relationships/image" Target="../media/image103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102.png"/><Relationship Id="rId7" Type="http://schemas.openxmlformats.org/officeDocument/2006/relationships/image" Target="../media/image75.pn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10" Type="http://schemas.openxmlformats.org/officeDocument/2006/relationships/image" Target="../media/image10.png"/><Relationship Id="rId4" Type="http://schemas.openxmlformats.org/officeDocument/2006/relationships/image" Target="../media/image25.png"/><Relationship Id="rId9" Type="http://schemas.openxmlformats.org/officeDocument/2006/relationships/image" Target="../media/image7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51.pn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1.png"/><Relationship Id="rId7" Type="http://schemas.openxmlformats.org/officeDocument/2006/relationships/image" Target="../media/image7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68.png"/><Relationship Id="rId4" Type="http://schemas.openxmlformats.org/officeDocument/2006/relationships/image" Target="../media/image10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jpg"/><Relationship Id="rId1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6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25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openxmlformats.org/officeDocument/2006/relationships/image" Target="../media/image124.png"/><Relationship Id="rId4" Type="http://schemas.openxmlformats.org/officeDocument/2006/relationships/image" Target="../media/image120.png"/><Relationship Id="rId9" Type="http://schemas.openxmlformats.org/officeDocument/2006/relationships/image" Target="../media/image123.png"/><Relationship Id="rId14" Type="http://schemas.openxmlformats.org/officeDocument/2006/relationships/image" Target="../media/image12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jpg"/><Relationship Id="rId13" Type="http://schemas.openxmlformats.org/officeDocument/2006/relationships/image" Target="../media/image139.png"/><Relationship Id="rId3" Type="http://schemas.openxmlformats.org/officeDocument/2006/relationships/image" Target="../media/image129.jpg"/><Relationship Id="rId7" Type="http://schemas.openxmlformats.org/officeDocument/2006/relationships/image" Target="../media/image133.jpg"/><Relationship Id="rId12" Type="http://schemas.openxmlformats.org/officeDocument/2006/relationships/image" Target="../media/image138.jpg"/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2.jpg"/><Relationship Id="rId11" Type="http://schemas.openxmlformats.org/officeDocument/2006/relationships/image" Target="../media/image137.jpg"/><Relationship Id="rId5" Type="http://schemas.openxmlformats.org/officeDocument/2006/relationships/image" Target="../media/image131.jpg"/><Relationship Id="rId10" Type="http://schemas.openxmlformats.org/officeDocument/2006/relationships/image" Target="../media/image136.jpg"/><Relationship Id="rId4" Type="http://schemas.openxmlformats.org/officeDocument/2006/relationships/image" Target="../media/image130.jpg"/><Relationship Id="rId9" Type="http://schemas.openxmlformats.org/officeDocument/2006/relationships/image" Target="../media/image135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41.png"/><Relationship Id="rId7" Type="http://schemas.openxmlformats.org/officeDocument/2006/relationships/image" Target="../media/image143.jpg"/><Relationship Id="rId12" Type="http://schemas.openxmlformats.org/officeDocument/2006/relationships/image" Target="../media/image1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2.jpg"/><Relationship Id="rId11" Type="http://schemas.openxmlformats.org/officeDocument/2006/relationships/image" Target="../media/image24.png"/><Relationship Id="rId5" Type="http://schemas.openxmlformats.org/officeDocument/2006/relationships/image" Target="../media/image97.png"/><Relationship Id="rId10" Type="http://schemas.openxmlformats.org/officeDocument/2006/relationships/image" Target="../media/image100.png"/><Relationship Id="rId4" Type="http://schemas.openxmlformats.org/officeDocument/2006/relationships/image" Target="../media/image55.jpg"/><Relationship Id="rId9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jpg"/><Relationship Id="rId3" Type="http://schemas.openxmlformats.org/officeDocument/2006/relationships/image" Target="../media/image145.jpg"/><Relationship Id="rId7" Type="http://schemas.openxmlformats.org/officeDocument/2006/relationships/image" Target="../media/image149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8.jpg"/><Relationship Id="rId5" Type="http://schemas.openxmlformats.org/officeDocument/2006/relationships/image" Target="../media/image147.jpg"/><Relationship Id="rId4" Type="http://schemas.openxmlformats.org/officeDocument/2006/relationships/image" Target="../media/image146.jpg"/><Relationship Id="rId9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60.png"/><Relationship Id="rId7" Type="http://schemas.openxmlformats.org/officeDocument/2006/relationships/image" Target="../media/image164.jp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Relationship Id="rId9" Type="http://schemas.openxmlformats.org/officeDocument/2006/relationships/image" Target="../media/image166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7" Type="http://schemas.openxmlformats.org/officeDocument/2006/relationships/image" Target="../media/image172.jp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1.png"/><Relationship Id="rId5" Type="http://schemas.openxmlformats.org/officeDocument/2006/relationships/image" Target="../media/image170.jpg"/><Relationship Id="rId4" Type="http://schemas.openxmlformats.org/officeDocument/2006/relationships/image" Target="../media/image16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3" Type="http://schemas.openxmlformats.org/officeDocument/2006/relationships/image" Target="../media/image174.jpg"/><Relationship Id="rId7" Type="http://schemas.openxmlformats.org/officeDocument/2006/relationships/image" Target="../media/image178.jpg"/><Relationship Id="rId12" Type="http://schemas.openxmlformats.org/officeDocument/2006/relationships/image" Target="../media/image10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7.png"/><Relationship Id="rId11" Type="http://schemas.openxmlformats.org/officeDocument/2006/relationships/image" Target="../media/image182.jpg"/><Relationship Id="rId5" Type="http://schemas.openxmlformats.org/officeDocument/2006/relationships/image" Target="../media/image176.jpg"/><Relationship Id="rId10" Type="http://schemas.openxmlformats.org/officeDocument/2006/relationships/image" Target="../media/image181.png"/><Relationship Id="rId4" Type="http://schemas.openxmlformats.org/officeDocument/2006/relationships/image" Target="../media/image175.png"/><Relationship Id="rId9" Type="http://schemas.openxmlformats.org/officeDocument/2006/relationships/image" Target="../media/image180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3" Type="http://schemas.openxmlformats.org/officeDocument/2006/relationships/image" Target="../media/image184.jpg"/><Relationship Id="rId7" Type="http://schemas.openxmlformats.org/officeDocument/2006/relationships/image" Target="../media/image188.png"/><Relationship Id="rId12" Type="http://schemas.openxmlformats.org/officeDocument/2006/relationships/image" Target="../media/image10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7.png"/><Relationship Id="rId11" Type="http://schemas.openxmlformats.org/officeDocument/2006/relationships/image" Target="../media/image192.jpg"/><Relationship Id="rId5" Type="http://schemas.openxmlformats.org/officeDocument/2006/relationships/image" Target="../media/image186.png"/><Relationship Id="rId10" Type="http://schemas.openxmlformats.org/officeDocument/2006/relationships/image" Target="../media/image191.png"/><Relationship Id="rId4" Type="http://schemas.openxmlformats.org/officeDocument/2006/relationships/image" Target="../media/image185.png"/><Relationship Id="rId9" Type="http://schemas.openxmlformats.org/officeDocument/2006/relationships/image" Target="../media/image190.jp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13" Type="http://schemas.openxmlformats.org/officeDocument/2006/relationships/image" Target="../media/image204.jpg"/><Relationship Id="rId18" Type="http://schemas.openxmlformats.org/officeDocument/2006/relationships/image" Target="../media/image209.png"/><Relationship Id="rId3" Type="http://schemas.openxmlformats.org/officeDocument/2006/relationships/image" Target="../media/image194.jpg"/><Relationship Id="rId7" Type="http://schemas.openxmlformats.org/officeDocument/2006/relationships/image" Target="../media/image198.png"/><Relationship Id="rId12" Type="http://schemas.openxmlformats.org/officeDocument/2006/relationships/image" Target="../media/image203.png"/><Relationship Id="rId17" Type="http://schemas.openxmlformats.org/officeDocument/2006/relationships/image" Target="../media/image208.jpg"/><Relationship Id="rId2" Type="http://schemas.openxmlformats.org/officeDocument/2006/relationships/image" Target="../media/image193.png"/><Relationship Id="rId16" Type="http://schemas.openxmlformats.org/officeDocument/2006/relationships/image" Target="../media/image20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7.png"/><Relationship Id="rId11" Type="http://schemas.openxmlformats.org/officeDocument/2006/relationships/image" Target="../media/image202.png"/><Relationship Id="rId5" Type="http://schemas.openxmlformats.org/officeDocument/2006/relationships/image" Target="../media/image196.jpg"/><Relationship Id="rId15" Type="http://schemas.openxmlformats.org/officeDocument/2006/relationships/image" Target="../media/image206.jpg"/><Relationship Id="rId10" Type="http://schemas.openxmlformats.org/officeDocument/2006/relationships/image" Target="../media/image201.png"/><Relationship Id="rId19" Type="http://schemas.openxmlformats.org/officeDocument/2006/relationships/image" Target="../media/image210.jpg"/><Relationship Id="rId4" Type="http://schemas.openxmlformats.org/officeDocument/2006/relationships/image" Target="../media/image195.png"/><Relationship Id="rId9" Type="http://schemas.openxmlformats.org/officeDocument/2006/relationships/image" Target="../media/image200.jpg"/><Relationship Id="rId14" Type="http://schemas.openxmlformats.org/officeDocument/2006/relationships/image" Target="../media/image20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4.jpg"/><Relationship Id="rId4" Type="http://schemas.openxmlformats.org/officeDocument/2006/relationships/image" Target="../media/image21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jpeg"/><Relationship Id="rId3" Type="http://schemas.openxmlformats.org/officeDocument/2006/relationships/image" Target="../media/image216.png"/><Relationship Id="rId7" Type="http://schemas.openxmlformats.org/officeDocument/2006/relationships/image" Target="../media/image219.jpe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8.jpeg"/><Relationship Id="rId5" Type="http://schemas.openxmlformats.org/officeDocument/2006/relationships/image" Target="../media/image10.png"/><Relationship Id="rId4" Type="http://schemas.openxmlformats.org/officeDocument/2006/relationships/image" Target="../media/image217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7.jpg"/><Relationship Id="rId3" Type="http://schemas.openxmlformats.org/officeDocument/2006/relationships/image" Target="../media/image222.png"/><Relationship Id="rId7" Type="http://schemas.openxmlformats.org/officeDocument/2006/relationships/image" Target="../media/image226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5.jpg"/><Relationship Id="rId5" Type="http://schemas.openxmlformats.org/officeDocument/2006/relationships/image" Target="../media/image224.png"/><Relationship Id="rId4" Type="http://schemas.openxmlformats.org/officeDocument/2006/relationships/image" Target="../media/image223.jpg"/><Relationship Id="rId9" Type="http://schemas.openxmlformats.org/officeDocument/2006/relationships/image" Target="../media/image217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jpg"/><Relationship Id="rId3" Type="http://schemas.openxmlformats.org/officeDocument/2006/relationships/image" Target="../media/image229.jpg"/><Relationship Id="rId7" Type="http://schemas.openxmlformats.org/officeDocument/2006/relationships/image" Target="../media/image233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2.png"/><Relationship Id="rId5" Type="http://schemas.openxmlformats.org/officeDocument/2006/relationships/image" Target="../media/image231.jpg"/><Relationship Id="rId4" Type="http://schemas.openxmlformats.org/officeDocument/2006/relationships/image" Target="../media/image230.png"/><Relationship Id="rId9" Type="http://schemas.openxmlformats.org/officeDocument/2006/relationships/image" Target="../media/image234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36.jpg"/><Relationship Id="rId7" Type="http://schemas.openxmlformats.org/officeDocument/2006/relationships/image" Target="../media/image217.jp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9.jpg"/><Relationship Id="rId5" Type="http://schemas.openxmlformats.org/officeDocument/2006/relationships/image" Target="../media/image238.png"/><Relationship Id="rId4" Type="http://schemas.openxmlformats.org/officeDocument/2006/relationships/image" Target="../media/image237.jpg"/><Relationship Id="rId9" Type="http://schemas.openxmlformats.org/officeDocument/2006/relationships/image" Target="../media/image240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jpg"/><Relationship Id="rId3" Type="http://schemas.openxmlformats.org/officeDocument/2006/relationships/image" Target="../media/image242.png"/><Relationship Id="rId7" Type="http://schemas.openxmlformats.org/officeDocument/2006/relationships/image" Target="../media/image246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5.jpg"/><Relationship Id="rId5" Type="http://schemas.openxmlformats.org/officeDocument/2006/relationships/image" Target="../media/image244.png"/><Relationship Id="rId4" Type="http://schemas.openxmlformats.org/officeDocument/2006/relationships/image" Target="../media/image243.jpg"/><Relationship Id="rId9" Type="http://schemas.openxmlformats.org/officeDocument/2006/relationships/image" Target="../media/image217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jp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54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7343" y="680210"/>
            <a:ext cx="10649585" cy="307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0" spc="190" dirty="0">
                <a:solidFill>
                  <a:srgbClr val="000000"/>
                </a:solidFill>
                <a:latin typeface="Arial"/>
                <a:cs typeface="Arial"/>
              </a:rPr>
              <a:t>Wydział</a:t>
            </a:r>
            <a:r>
              <a:rPr sz="10000" spc="-6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0000" spc="75" dirty="0">
                <a:solidFill>
                  <a:srgbClr val="000000"/>
                </a:solidFill>
                <a:latin typeface="Arial"/>
                <a:cs typeface="Arial"/>
              </a:rPr>
              <a:t>Żywienia </a:t>
            </a:r>
            <a:r>
              <a:rPr sz="10000" spc="-27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0000" spc="200" dirty="0">
                <a:solidFill>
                  <a:srgbClr val="000000"/>
                </a:solidFill>
                <a:latin typeface="Arial"/>
                <a:cs typeface="Arial"/>
              </a:rPr>
              <a:t>Człowieka</a:t>
            </a:r>
            <a:endParaRPr sz="10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93418" y="0"/>
            <a:ext cx="4394581" cy="102854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74723" y="4257547"/>
            <a:ext cx="15060294" cy="4140200"/>
          </a:xfrm>
          <a:prstGeom prst="rect">
            <a:avLst/>
          </a:prstGeom>
        </p:spPr>
        <p:txBody>
          <a:bodyPr vert="horz" wrap="square" lIns="0" tIns="469900" rIns="0" bIns="0" rtlCol="0">
            <a:spAutoFit/>
          </a:bodyPr>
          <a:lstStyle/>
          <a:p>
            <a:pPr marL="1292225" indent="-1279525">
              <a:lnSpc>
                <a:spcPct val="100000"/>
              </a:lnSpc>
              <a:spcBef>
                <a:spcPts val="3700"/>
              </a:spcBef>
              <a:buClr>
                <a:srgbClr val="006600"/>
              </a:buClr>
              <a:buFont typeface="Arial MT"/>
              <a:buChar char="•"/>
              <a:tabLst>
                <a:tab pos="1291590" algn="l"/>
                <a:tab pos="1292225" algn="l"/>
              </a:tabLst>
            </a:pPr>
            <a:r>
              <a:rPr sz="6000" b="1" spc="-5" dirty="0">
                <a:solidFill>
                  <a:srgbClr val="317434"/>
                </a:solidFill>
                <a:latin typeface="Arial"/>
                <a:cs typeface="Arial"/>
              </a:rPr>
              <a:t>Żywienie</a:t>
            </a:r>
            <a:r>
              <a:rPr sz="6000" b="1" spc="-15" dirty="0">
                <a:solidFill>
                  <a:srgbClr val="317434"/>
                </a:solidFill>
                <a:latin typeface="Arial"/>
                <a:cs typeface="Arial"/>
              </a:rPr>
              <a:t> </a:t>
            </a:r>
            <a:r>
              <a:rPr sz="6000" b="1" spc="-5" dirty="0">
                <a:solidFill>
                  <a:srgbClr val="317434"/>
                </a:solidFill>
                <a:latin typeface="Arial"/>
                <a:cs typeface="Arial"/>
              </a:rPr>
              <a:t>Człowieka</a:t>
            </a:r>
            <a:r>
              <a:rPr sz="6000" b="1" spc="-10" dirty="0">
                <a:solidFill>
                  <a:srgbClr val="317434"/>
                </a:solidFill>
                <a:latin typeface="Arial"/>
                <a:cs typeface="Arial"/>
              </a:rPr>
              <a:t> </a:t>
            </a:r>
            <a:r>
              <a:rPr sz="6000" b="1" dirty="0">
                <a:solidFill>
                  <a:srgbClr val="317434"/>
                </a:solidFill>
                <a:latin typeface="Arial"/>
                <a:cs typeface="Arial"/>
              </a:rPr>
              <a:t>i</a:t>
            </a:r>
            <a:r>
              <a:rPr sz="6000" b="1" spc="-20" dirty="0">
                <a:solidFill>
                  <a:srgbClr val="317434"/>
                </a:solidFill>
                <a:latin typeface="Arial"/>
                <a:cs typeface="Arial"/>
              </a:rPr>
              <a:t> </a:t>
            </a:r>
            <a:r>
              <a:rPr sz="6000" b="1" spc="-5" dirty="0">
                <a:solidFill>
                  <a:srgbClr val="317434"/>
                </a:solidFill>
                <a:latin typeface="Arial"/>
                <a:cs typeface="Arial"/>
              </a:rPr>
              <a:t>Ocena</a:t>
            </a:r>
            <a:r>
              <a:rPr sz="6000" b="1" spc="-10" dirty="0">
                <a:solidFill>
                  <a:srgbClr val="317434"/>
                </a:solidFill>
                <a:latin typeface="Arial"/>
                <a:cs typeface="Arial"/>
              </a:rPr>
              <a:t> </a:t>
            </a:r>
            <a:r>
              <a:rPr sz="6000" b="1" spc="-5" dirty="0">
                <a:solidFill>
                  <a:srgbClr val="317434"/>
                </a:solidFill>
                <a:latin typeface="Arial"/>
                <a:cs typeface="Arial"/>
              </a:rPr>
              <a:t>Żywności</a:t>
            </a:r>
            <a:endParaRPr sz="6000" dirty="0">
              <a:latin typeface="Arial"/>
              <a:cs typeface="Arial"/>
            </a:endParaRPr>
          </a:p>
          <a:p>
            <a:pPr marL="1292225" indent="-1279525">
              <a:lnSpc>
                <a:spcPct val="100000"/>
              </a:lnSpc>
              <a:spcBef>
                <a:spcPts val="3600"/>
              </a:spcBef>
              <a:buClr>
                <a:srgbClr val="006600"/>
              </a:buClr>
              <a:buFont typeface="Arial MT"/>
              <a:buChar char="•"/>
              <a:tabLst>
                <a:tab pos="1291590" algn="l"/>
                <a:tab pos="1292225" algn="l"/>
              </a:tabLst>
            </a:pPr>
            <a:r>
              <a:rPr sz="6000" b="1" spc="-5" dirty="0">
                <a:solidFill>
                  <a:srgbClr val="317434"/>
                </a:solidFill>
                <a:latin typeface="Arial"/>
                <a:cs typeface="Arial"/>
              </a:rPr>
              <a:t>Dietetyka</a:t>
            </a:r>
            <a:endParaRPr sz="6000" dirty="0">
              <a:latin typeface="Arial"/>
              <a:cs typeface="Arial"/>
            </a:endParaRPr>
          </a:p>
          <a:p>
            <a:pPr marL="1292225" indent="-1279525">
              <a:lnSpc>
                <a:spcPct val="100000"/>
              </a:lnSpc>
              <a:spcBef>
                <a:spcPts val="3600"/>
              </a:spcBef>
              <a:buClr>
                <a:srgbClr val="006600"/>
              </a:buClr>
              <a:buFont typeface="Arial MT"/>
              <a:buChar char="•"/>
              <a:tabLst>
                <a:tab pos="1291590" algn="l"/>
                <a:tab pos="1292225" algn="l"/>
              </a:tabLst>
            </a:pPr>
            <a:r>
              <a:rPr sz="6000" b="1" spc="-5" dirty="0">
                <a:solidFill>
                  <a:srgbClr val="317434"/>
                </a:solidFill>
                <a:latin typeface="Arial"/>
                <a:cs typeface="Arial"/>
              </a:rPr>
              <a:t>Gastronomia</a:t>
            </a:r>
            <a:r>
              <a:rPr sz="6000" b="1" spc="-15" dirty="0">
                <a:solidFill>
                  <a:srgbClr val="317434"/>
                </a:solidFill>
                <a:latin typeface="Arial"/>
                <a:cs typeface="Arial"/>
              </a:rPr>
              <a:t> </a:t>
            </a:r>
            <a:r>
              <a:rPr sz="6000" b="1" dirty="0">
                <a:solidFill>
                  <a:srgbClr val="317434"/>
                </a:solidFill>
                <a:latin typeface="Arial"/>
                <a:cs typeface="Arial"/>
              </a:rPr>
              <a:t>i</a:t>
            </a:r>
            <a:r>
              <a:rPr sz="6000" b="1" spc="-20" dirty="0">
                <a:solidFill>
                  <a:srgbClr val="317434"/>
                </a:solidFill>
                <a:latin typeface="Arial"/>
                <a:cs typeface="Arial"/>
              </a:rPr>
              <a:t> </a:t>
            </a:r>
            <a:r>
              <a:rPr sz="6000" b="1" spc="-5" dirty="0">
                <a:solidFill>
                  <a:srgbClr val="317434"/>
                </a:solidFill>
                <a:latin typeface="Arial"/>
                <a:cs typeface="Arial"/>
              </a:rPr>
              <a:t>Hotelarstwo</a:t>
            </a:r>
            <a:endParaRPr sz="600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78151" y="792480"/>
            <a:ext cx="4691380" cy="1789430"/>
            <a:chOff x="1978151" y="792480"/>
            <a:chExt cx="4691380" cy="17894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8151" y="792480"/>
              <a:ext cx="4690872" cy="163067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86622" y="872223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65"/>
                  </a:lnTo>
                  <a:lnTo>
                    <a:pt x="4472838" y="1472565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8063" y="911352"/>
              <a:ext cx="3096767" cy="167030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86622" y="872223"/>
            <a:ext cx="4472940" cy="1472565"/>
          </a:xfrm>
          <a:prstGeom prst="rect">
            <a:avLst/>
          </a:prstGeom>
        </p:spPr>
        <p:txBody>
          <a:bodyPr vert="horz" wrap="square" lIns="0" tIns="227965" rIns="0" bIns="0" rtlCol="0">
            <a:spAutoFit/>
          </a:bodyPr>
          <a:lstStyle/>
          <a:p>
            <a:pPr marL="1180465">
              <a:lnSpc>
                <a:spcPct val="100000"/>
              </a:lnSpc>
              <a:spcBef>
                <a:spcPts val="1795"/>
              </a:spcBef>
            </a:pPr>
            <a:r>
              <a:rPr sz="6000" spc="-35" dirty="0">
                <a:solidFill>
                  <a:srgbClr val="FFFFFF"/>
                </a:solidFill>
              </a:rPr>
              <a:t>ŻCziOŻ</a:t>
            </a:r>
            <a:endParaRPr sz="6000"/>
          </a:p>
        </p:txBody>
      </p:sp>
      <p:grpSp>
        <p:nvGrpSpPr>
          <p:cNvPr id="8" name="object 8"/>
          <p:cNvGrpSpPr/>
          <p:nvPr/>
        </p:nvGrpSpPr>
        <p:grpSpPr>
          <a:xfrm>
            <a:off x="11618976" y="792480"/>
            <a:ext cx="4691380" cy="1789430"/>
            <a:chOff x="11618976" y="792480"/>
            <a:chExt cx="4691380" cy="178943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18976" y="792480"/>
              <a:ext cx="4690872" cy="163067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728538" y="872223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51" y="0"/>
                  </a:moveTo>
                  <a:lnTo>
                    <a:pt x="0" y="0"/>
                  </a:lnTo>
                  <a:lnTo>
                    <a:pt x="0" y="1472565"/>
                  </a:lnTo>
                  <a:lnTo>
                    <a:pt x="4472851" y="1472565"/>
                  </a:lnTo>
                  <a:lnTo>
                    <a:pt x="4472851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20472" y="911352"/>
              <a:ext cx="2136647" cy="167030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728539" y="872223"/>
            <a:ext cx="4472940" cy="1472565"/>
          </a:xfrm>
          <a:prstGeom prst="rect">
            <a:avLst/>
          </a:prstGeom>
        </p:spPr>
        <p:txBody>
          <a:bodyPr vert="horz" wrap="square" lIns="0" tIns="2279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95"/>
              </a:spcBef>
            </a:pPr>
            <a:r>
              <a:rPr sz="6000" b="1" spc="-5" dirty="0">
                <a:solidFill>
                  <a:srgbClr val="FFFFFF"/>
                </a:solidFill>
                <a:latin typeface="Calibri"/>
                <a:cs typeface="Calibri"/>
              </a:rPr>
              <a:t>GiH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97040" y="792480"/>
            <a:ext cx="4693920" cy="1789430"/>
            <a:chOff x="6797040" y="792480"/>
            <a:chExt cx="4693920" cy="178943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97040" y="792480"/>
              <a:ext cx="4693920" cy="1630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907580" y="872223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65"/>
                  </a:lnTo>
                  <a:lnTo>
                    <a:pt x="4472838" y="1472565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56704" y="911352"/>
              <a:ext cx="4020311" cy="1670303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907580" y="872223"/>
            <a:ext cx="4472940" cy="1472565"/>
          </a:xfrm>
          <a:prstGeom prst="rect">
            <a:avLst/>
          </a:prstGeom>
        </p:spPr>
        <p:txBody>
          <a:bodyPr vert="horz" wrap="square" lIns="0" tIns="2279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95"/>
              </a:spcBef>
            </a:pP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Dietetyka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86622" y="2671165"/>
            <a:ext cx="14114780" cy="1016000"/>
          </a:xfrm>
          <a:prstGeom prst="rect">
            <a:avLst/>
          </a:prstGeom>
          <a:solidFill>
            <a:srgbClr val="0066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7165"/>
              </a:lnSpc>
            </a:pPr>
            <a:r>
              <a:rPr sz="6000" spc="-5" dirty="0">
                <a:solidFill>
                  <a:srgbClr val="FFFFFF"/>
                </a:solidFill>
                <a:latin typeface="Calibri"/>
                <a:cs typeface="Calibri"/>
              </a:rPr>
              <a:t>Kierunki</a:t>
            </a:r>
            <a:r>
              <a:rPr sz="6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spc="-20" dirty="0">
                <a:solidFill>
                  <a:srgbClr val="FFFFFF"/>
                </a:solidFill>
                <a:latin typeface="Calibri"/>
                <a:cs typeface="Calibri"/>
              </a:rPr>
              <a:t>kształcenia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E5AE357F-D557-6955-1E72-DDD600D5C0CD}"/>
              </a:ext>
            </a:extLst>
          </p:cNvPr>
          <p:cNvSpPr/>
          <p:nvPr/>
        </p:nvSpPr>
        <p:spPr>
          <a:xfrm>
            <a:off x="15057119" y="7548372"/>
            <a:ext cx="2133600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4E1971EC-E4C0-11A7-AE72-5BB320618600}"/>
              </a:ext>
            </a:extLst>
          </p:cNvPr>
          <p:cNvSpPr/>
          <p:nvPr/>
        </p:nvSpPr>
        <p:spPr>
          <a:xfrm>
            <a:off x="586183" y="8226552"/>
            <a:ext cx="2133600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53010CA9-20DA-145A-9244-496DE3DC4F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46705" y="4632452"/>
            <a:ext cx="6458585" cy="3469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87475" marR="1379855" indent="635" algn="ctr">
              <a:lnSpc>
                <a:spcPct val="125000"/>
              </a:lnSpc>
              <a:spcBef>
                <a:spcPts val="100"/>
              </a:spcBef>
            </a:pPr>
            <a:r>
              <a:rPr sz="6000" b="1" spc="-5" dirty="0">
                <a:solidFill>
                  <a:srgbClr val="317434"/>
                </a:solidFill>
                <a:latin typeface="Arial"/>
                <a:cs typeface="Arial"/>
              </a:rPr>
              <a:t>Żywienie </a:t>
            </a:r>
            <a:r>
              <a:rPr sz="6000" b="1" dirty="0">
                <a:solidFill>
                  <a:srgbClr val="317434"/>
                </a:solidFill>
                <a:latin typeface="Arial"/>
                <a:cs typeface="Arial"/>
              </a:rPr>
              <a:t> Cz</a:t>
            </a:r>
            <a:r>
              <a:rPr sz="6000" b="1" spc="-10" dirty="0">
                <a:solidFill>
                  <a:srgbClr val="317434"/>
                </a:solidFill>
                <a:latin typeface="Arial"/>
                <a:cs typeface="Arial"/>
              </a:rPr>
              <a:t>ł</a:t>
            </a:r>
            <a:r>
              <a:rPr sz="6000" b="1" spc="-5" dirty="0">
                <a:solidFill>
                  <a:srgbClr val="317434"/>
                </a:solidFill>
                <a:latin typeface="Arial"/>
                <a:cs typeface="Arial"/>
              </a:rPr>
              <a:t>owi</a:t>
            </a:r>
            <a:r>
              <a:rPr sz="6000" b="1" dirty="0">
                <a:solidFill>
                  <a:srgbClr val="317434"/>
                </a:solidFill>
                <a:latin typeface="Arial"/>
                <a:cs typeface="Arial"/>
              </a:rPr>
              <a:t>eka</a:t>
            </a:r>
            <a:endParaRPr sz="6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920"/>
              </a:spcBef>
            </a:pPr>
            <a:r>
              <a:rPr sz="6000" b="1" dirty="0">
                <a:solidFill>
                  <a:srgbClr val="317434"/>
                </a:solidFill>
                <a:latin typeface="Arial"/>
                <a:cs typeface="Arial"/>
              </a:rPr>
              <a:t>i</a:t>
            </a:r>
            <a:r>
              <a:rPr sz="6000" b="1" spc="-50" dirty="0">
                <a:solidFill>
                  <a:srgbClr val="317434"/>
                </a:solidFill>
                <a:latin typeface="Arial"/>
                <a:cs typeface="Arial"/>
              </a:rPr>
              <a:t> </a:t>
            </a:r>
            <a:r>
              <a:rPr sz="6000" b="1" spc="-5" dirty="0">
                <a:solidFill>
                  <a:srgbClr val="317434"/>
                </a:solidFill>
                <a:latin typeface="Arial"/>
                <a:cs typeface="Arial"/>
              </a:rPr>
              <a:t>Ocena</a:t>
            </a:r>
            <a:r>
              <a:rPr sz="6000" b="1" spc="-40" dirty="0">
                <a:solidFill>
                  <a:srgbClr val="317434"/>
                </a:solidFill>
                <a:latin typeface="Arial"/>
                <a:cs typeface="Arial"/>
              </a:rPr>
              <a:t> </a:t>
            </a:r>
            <a:r>
              <a:rPr sz="6000" b="1" spc="-5" dirty="0">
                <a:solidFill>
                  <a:srgbClr val="317434"/>
                </a:solidFill>
                <a:latin typeface="Arial"/>
                <a:cs typeface="Arial"/>
              </a:rPr>
              <a:t>Żywności</a:t>
            </a:r>
            <a:endParaRPr sz="6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78151" y="838200"/>
            <a:ext cx="4691380" cy="1789430"/>
            <a:chOff x="1978151" y="838200"/>
            <a:chExt cx="4691380" cy="17894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8151" y="838200"/>
              <a:ext cx="4690872" cy="163372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86622" y="918718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38" y="1472564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8063" y="957071"/>
              <a:ext cx="3096767" cy="167030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86622" y="918717"/>
            <a:ext cx="4472940" cy="1472565"/>
          </a:xfrm>
          <a:prstGeom prst="rect">
            <a:avLst/>
          </a:prstGeom>
        </p:spPr>
        <p:txBody>
          <a:bodyPr vert="horz" wrap="square" lIns="0" tIns="227330" rIns="0" bIns="0" rtlCol="0">
            <a:spAutoFit/>
          </a:bodyPr>
          <a:lstStyle/>
          <a:p>
            <a:pPr marL="1180465">
              <a:lnSpc>
                <a:spcPct val="100000"/>
              </a:lnSpc>
              <a:spcBef>
                <a:spcPts val="1790"/>
              </a:spcBef>
            </a:pPr>
            <a:r>
              <a:rPr sz="6000" spc="-35" dirty="0">
                <a:solidFill>
                  <a:srgbClr val="FFFFFF"/>
                </a:solidFill>
              </a:rPr>
              <a:t>ŻCziOŻ</a:t>
            </a:r>
            <a:endParaRPr sz="6000"/>
          </a:p>
        </p:txBody>
      </p:sp>
      <p:grpSp>
        <p:nvGrpSpPr>
          <p:cNvPr id="8" name="object 8"/>
          <p:cNvGrpSpPr/>
          <p:nvPr/>
        </p:nvGrpSpPr>
        <p:grpSpPr>
          <a:xfrm>
            <a:off x="11618976" y="838200"/>
            <a:ext cx="4691380" cy="1789430"/>
            <a:chOff x="11618976" y="838200"/>
            <a:chExt cx="4691380" cy="178943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18976" y="838200"/>
              <a:ext cx="4690872" cy="163372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728538" y="918718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51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51" y="1472564"/>
                  </a:lnTo>
                  <a:lnTo>
                    <a:pt x="4472851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20472" y="957071"/>
              <a:ext cx="2136647" cy="167030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728539" y="918717"/>
            <a:ext cx="4472940" cy="1472565"/>
          </a:xfrm>
          <a:prstGeom prst="rect">
            <a:avLst/>
          </a:prstGeom>
        </p:spPr>
        <p:txBody>
          <a:bodyPr vert="horz" wrap="square" lIns="0" tIns="2273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90"/>
              </a:spcBef>
            </a:pPr>
            <a:r>
              <a:rPr sz="6000" b="1" spc="-5" dirty="0">
                <a:solidFill>
                  <a:srgbClr val="FFFFFF"/>
                </a:solidFill>
                <a:latin typeface="Calibri"/>
                <a:cs typeface="Calibri"/>
              </a:rPr>
              <a:t>GiH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97040" y="838200"/>
            <a:ext cx="4693920" cy="1789430"/>
            <a:chOff x="6797040" y="838200"/>
            <a:chExt cx="4693920" cy="178943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97040" y="838200"/>
              <a:ext cx="4693920" cy="163372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907580" y="918718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38" y="1472564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56704" y="957071"/>
              <a:ext cx="4020311" cy="1670303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907580" y="918717"/>
            <a:ext cx="4472940" cy="1472565"/>
          </a:xfrm>
          <a:prstGeom prst="rect">
            <a:avLst/>
          </a:prstGeom>
        </p:spPr>
        <p:txBody>
          <a:bodyPr vert="horz" wrap="square" lIns="0" tIns="2273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90"/>
              </a:spcBef>
            </a:pP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Dietetyka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86622" y="2626461"/>
            <a:ext cx="14114780" cy="1016000"/>
          </a:xfrm>
          <a:prstGeom prst="rect">
            <a:avLst/>
          </a:prstGeom>
          <a:solidFill>
            <a:srgbClr val="0066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7159"/>
              </a:lnSpc>
            </a:pPr>
            <a:r>
              <a:rPr sz="6000" spc="-5" dirty="0">
                <a:solidFill>
                  <a:srgbClr val="FFFFFF"/>
                </a:solidFill>
                <a:latin typeface="Calibri"/>
                <a:cs typeface="Calibri"/>
              </a:rPr>
              <a:t>Kierunek</a:t>
            </a:r>
            <a:endParaRPr sz="60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29684" y="4443552"/>
            <a:ext cx="5971705" cy="5399161"/>
          </a:xfrm>
          <a:prstGeom prst="rect">
            <a:avLst/>
          </a:prstGeom>
        </p:spPr>
      </p:pic>
      <p:sp>
        <p:nvSpPr>
          <p:cNvPr id="21" name="Prostokąt 20">
            <a:extLst>
              <a:ext uri="{FF2B5EF4-FFF2-40B4-BE49-F238E27FC236}">
                <a16:creationId xmlns:a16="http://schemas.microsoft.com/office/drawing/2014/main" id="{2933B4D4-AC31-CE4E-582D-791B0E2F3319}"/>
              </a:ext>
            </a:extLst>
          </p:cNvPr>
          <p:cNvSpPr/>
          <p:nvPr/>
        </p:nvSpPr>
        <p:spPr>
          <a:xfrm>
            <a:off x="586183" y="8191500"/>
            <a:ext cx="2133600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06E26139-B9BF-3D24-552D-65B32E86FA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23833" y="4489196"/>
            <a:ext cx="7226934" cy="459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6000" b="1" spc="-20" dirty="0">
                <a:solidFill>
                  <a:srgbClr val="006600"/>
                </a:solidFill>
                <a:latin typeface="Calibri"/>
                <a:cs typeface="Calibri"/>
              </a:rPr>
              <a:t>przygotowuje</a:t>
            </a:r>
            <a:r>
              <a:rPr sz="6000" b="1" spc="-5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dirty="0">
                <a:solidFill>
                  <a:srgbClr val="006600"/>
                </a:solidFill>
                <a:latin typeface="Calibri"/>
                <a:cs typeface="Calibri"/>
              </a:rPr>
              <a:t>do</a:t>
            </a:r>
            <a:r>
              <a:rPr sz="6000" b="1" spc="-5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spc="-25" dirty="0">
                <a:solidFill>
                  <a:srgbClr val="006600"/>
                </a:solidFill>
                <a:latin typeface="Calibri"/>
                <a:cs typeface="Calibri"/>
              </a:rPr>
              <a:t>pracy </a:t>
            </a:r>
            <a:r>
              <a:rPr sz="6000" b="1" spc="-134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dirty="0">
                <a:solidFill>
                  <a:srgbClr val="006600"/>
                </a:solidFill>
                <a:latin typeface="Calibri"/>
                <a:cs typeface="Calibri"/>
              </a:rPr>
              <a:t>na </a:t>
            </a:r>
            <a:r>
              <a:rPr sz="6000" b="1" spc="-25" dirty="0">
                <a:solidFill>
                  <a:srgbClr val="006600"/>
                </a:solidFill>
                <a:latin typeface="Calibri"/>
                <a:cs typeface="Calibri"/>
              </a:rPr>
              <a:t>stanowiskach </a:t>
            </a:r>
            <a:r>
              <a:rPr sz="6000" b="1" spc="-2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spc="-35" dirty="0">
                <a:solidFill>
                  <a:srgbClr val="006600"/>
                </a:solidFill>
                <a:latin typeface="Calibri"/>
                <a:cs typeface="Calibri"/>
              </a:rPr>
              <a:t>związanych</a:t>
            </a:r>
            <a:r>
              <a:rPr sz="6000" b="1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dirty="0">
                <a:solidFill>
                  <a:srgbClr val="006600"/>
                </a:solidFill>
                <a:latin typeface="Calibri"/>
                <a:cs typeface="Calibri"/>
              </a:rPr>
              <a:t>z </a:t>
            </a:r>
            <a:r>
              <a:rPr sz="6000" b="1" spc="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spc="-5" dirty="0">
                <a:solidFill>
                  <a:srgbClr val="006600"/>
                </a:solidFill>
                <a:latin typeface="Calibri"/>
                <a:cs typeface="Calibri"/>
              </a:rPr>
              <a:t>żywieniem</a:t>
            </a:r>
            <a:r>
              <a:rPr sz="6000" b="1" spc="-3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spc="-10" dirty="0">
                <a:solidFill>
                  <a:srgbClr val="006600"/>
                </a:solidFill>
                <a:latin typeface="Calibri"/>
                <a:cs typeface="Calibri"/>
              </a:rPr>
              <a:t>człowieka</a:t>
            </a:r>
            <a:endParaRPr sz="6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6000" b="1" dirty="0">
                <a:solidFill>
                  <a:srgbClr val="006600"/>
                </a:solidFill>
                <a:latin typeface="Calibri"/>
                <a:cs typeface="Calibri"/>
              </a:rPr>
              <a:t>i</a:t>
            </a:r>
            <a:r>
              <a:rPr sz="6000" b="1" spc="-3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spc="-5" dirty="0">
                <a:solidFill>
                  <a:srgbClr val="006600"/>
                </a:solidFill>
                <a:latin typeface="Calibri"/>
                <a:cs typeface="Calibri"/>
              </a:rPr>
              <a:t>żywnością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78151" y="838200"/>
            <a:ext cx="4691380" cy="1789430"/>
            <a:chOff x="1978151" y="838200"/>
            <a:chExt cx="4691380" cy="17894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8151" y="838200"/>
              <a:ext cx="4690872" cy="163372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86622" y="918718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38" y="1472564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8063" y="957071"/>
              <a:ext cx="3096767" cy="167030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086622" y="918717"/>
            <a:ext cx="4472940" cy="1472565"/>
          </a:xfrm>
          <a:prstGeom prst="rect">
            <a:avLst/>
          </a:prstGeom>
        </p:spPr>
        <p:txBody>
          <a:bodyPr vert="horz" wrap="square" lIns="0" tIns="227330" rIns="0" bIns="0" rtlCol="0">
            <a:spAutoFit/>
          </a:bodyPr>
          <a:lstStyle/>
          <a:p>
            <a:pPr marL="1180465">
              <a:lnSpc>
                <a:spcPct val="100000"/>
              </a:lnSpc>
              <a:spcBef>
                <a:spcPts val="1790"/>
              </a:spcBef>
            </a:pPr>
            <a:r>
              <a:rPr sz="6000" b="1" spc="-35" dirty="0">
                <a:solidFill>
                  <a:srgbClr val="FFFFFF"/>
                </a:solidFill>
                <a:latin typeface="Calibri"/>
                <a:cs typeface="Calibri"/>
              </a:rPr>
              <a:t>ŻCziOŻ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618976" y="838200"/>
            <a:ext cx="4691380" cy="1789430"/>
            <a:chOff x="11618976" y="838200"/>
            <a:chExt cx="4691380" cy="178943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18976" y="838200"/>
              <a:ext cx="4690872" cy="163372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728538" y="918718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51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51" y="1472564"/>
                  </a:lnTo>
                  <a:lnTo>
                    <a:pt x="4472851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20472" y="957071"/>
              <a:ext cx="2136647" cy="167030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728539" y="918717"/>
            <a:ext cx="4472940" cy="1472565"/>
          </a:xfrm>
          <a:prstGeom prst="rect">
            <a:avLst/>
          </a:prstGeom>
        </p:spPr>
        <p:txBody>
          <a:bodyPr vert="horz" wrap="square" lIns="0" tIns="2273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90"/>
              </a:spcBef>
            </a:pPr>
            <a:r>
              <a:rPr sz="6000" b="1" spc="-5" dirty="0">
                <a:solidFill>
                  <a:srgbClr val="FFFFFF"/>
                </a:solidFill>
                <a:latin typeface="Calibri"/>
                <a:cs typeface="Calibri"/>
              </a:rPr>
              <a:t>GiH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97040" y="838200"/>
            <a:ext cx="4693920" cy="1789430"/>
            <a:chOff x="6797040" y="838200"/>
            <a:chExt cx="4693920" cy="178943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97040" y="838200"/>
              <a:ext cx="4693920" cy="163372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907580" y="918718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38" y="1472564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56704" y="957071"/>
              <a:ext cx="4020311" cy="1670303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907580" y="918717"/>
            <a:ext cx="4472940" cy="1472565"/>
          </a:xfrm>
          <a:prstGeom prst="rect">
            <a:avLst/>
          </a:prstGeom>
        </p:spPr>
        <p:txBody>
          <a:bodyPr vert="horz" wrap="square" lIns="0" tIns="2273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90"/>
              </a:spcBef>
            </a:pP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Dietetyka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86622" y="2626461"/>
            <a:ext cx="14114780" cy="1016000"/>
          </a:xfrm>
          <a:prstGeom prst="rect">
            <a:avLst/>
          </a:prstGeom>
          <a:solidFill>
            <a:srgbClr val="006600"/>
          </a:solidFill>
        </p:spPr>
        <p:txBody>
          <a:bodyPr vert="horz" wrap="square" lIns="0" tIns="0" rIns="0" bIns="0" rtlCol="0">
            <a:spAutoFit/>
          </a:bodyPr>
          <a:lstStyle/>
          <a:p>
            <a:pPr marL="1306830">
              <a:lnSpc>
                <a:spcPts val="7159"/>
              </a:lnSpc>
            </a:pPr>
            <a:r>
              <a:rPr sz="6000" spc="-15" dirty="0">
                <a:solidFill>
                  <a:srgbClr val="FFFFFF"/>
                </a:solidFill>
                <a:latin typeface="Calibri"/>
                <a:cs typeface="Calibri"/>
              </a:rPr>
              <a:t>Żywienie</a:t>
            </a:r>
            <a:r>
              <a:rPr sz="6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spc="-20" dirty="0">
                <a:solidFill>
                  <a:srgbClr val="FFFFFF"/>
                </a:solidFill>
                <a:latin typeface="Calibri"/>
                <a:cs typeface="Calibri"/>
              </a:rPr>
              <a:t>Człowieka</a:t>
            </a:r>
            <a:r>
              <a:rPr sz="6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6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spc="-5" dirty="0">
                <a:solidFill>
                  <a:srgbClr val="FFFFFF"/>
                </a:solidFill>
                <a:latin typeface="Calibri"/>
                <a:cs typeface="Calibri"/>
              </a:rPr>
              <a:t>Ocena</a:t>
            </a:r>
            <a:r>
              <a:rPr sz="6000" spc="-15" dirty="0">
                <a:solidFill>
                  <a:srgbClr val="FFFFFF"/>
                </a:solidFill>
                <a:latin typeface="Calibri"/>
                <a:cs typeface="Calibri"/>
              </a:rPr>
              <a:t> Żywności</a:t>
            </a:r>
            <a:endParaRPr sz="60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29684" y="4443552"/>
            <a:ext cx="5971705" cy="5399161"/>
          </a:xfrm>
          <a:prstGeom prst="rect">
            <a:avLst/>
          </a:prstGeom>
        </p:spPr>
      </p:pic>
      <p:sp>
        <p:nvSpPr>
          <p:cNvPr id="20" name="Prostokąt 19">
            <a:extLst>
              <a:ext uri="{FF2B5EF4-FFF2-40B4-BE49-F238E27FC236}">
                <a16:creationId xmlns:a16="http://schemas.microsoft.com/office/drawing/2014/main" id="{40CD66B4-37E9-A6B4-89B4-36CD345E17D1}"/>
              </a:ext>
            </a:extLst>
          </p:cNvPr>
          <p:cNvSpPr/>
          <p:nvPr/>
        </p:nvSpPr>
        <p:spPr>
          <a:xfrm>
            <a:off x="586183" y="8156135"/>
            <a:ext cx="2133600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1" name="Picture 4">
            <a:extLst>
              <a:ext uri="{FF2B5EF4-FFF2-40B4-BE49-F238E27FC236}">
                <a16:creationId xmlns:a16="http://schemas.microsoft.com/office/drawing/2014/main" id="{80E26CCF-639A-860C-6AC8-B1005C61BD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6282" y="4803140"/>
            <a:ext cx="9131935" cy="3885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l-PL" sz="7200" b="1" dirty="0">
                <a:solidFill>
                  <a:srgbClr val="F6AA1A"/>
                </a:solidFill>
                <a:latin typeface="Calibri"/>
                <a:cs typeface="Calibri"/>
              </a:rPr>
              <a:t>3</a:t>
            </a:r>
            <a:r>
              <a:rPr lang="pl-PL" sz="7200" b="1" spc="-55" dirty="0">
                <a:solidFill>
                  <a:srgbClr val="F6AA1A"/>
                </a:solidFill>
                <a:latin typeface="Calibri"/>
                <a:cs typeface="Calibri"/>
              </a:rPr>
              <a:t> </a:t>
            </a:r>
            <a:r>
              <a:rPr lang="pl-PL" sz="7200" b="1" spc="-25" dirty="0">
                <a:solidFill>
                  <a:srgbClr val="F6AA1A"/>
                </a:solidFill>
                <a:latin typeface="Calibri"/>
                <a:cs typeface="Calibri"/>
              </a:rPr>
              <a:t>miejsce</a:t>
            </a:r>
            <a:r>
              <a:rPr lang="pl-PL" sz="7200" b="1" spc="-70" dirty="0">
                <a:solidFill>
                  <a:srgbClr val="F6AA1A"/>
                </a:solidFill>
                <a:latin typeface="Calibri"/>
                <a:cs typeface="Calibri"/>
              </a:rPr>
              <a:t> </a:t>
            </a:r>
            <a:r>
              <a:rPr lang="pl-PL" sz="7200" b="1" spc="-25" dirty="0">
                <a:solidFill>
                  <a:srgbClr val="006600"/>
                </a:solidFill>
                <a:latin typeface="Calibri"/>
                <a:cs typeface="Calibri"/>
              </a:rPr>
              <a:t>(94,0/100</a:t>
            </a:r>
            <a:r>
              <a:rPr lang="pl-PL" sz="7200" b="1" spc="-6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lang="pl-PL" sz="7200" b="1" spc="-35" dirty="0">
                <a:solidFill>
                  <a:srgbClr val="006600"/>
                </a:solidFill>
                <a:latin typeface="Calibri"/>
                <a:cs typeface="Calibri"/>
              </a:rPr>
              <a:t>pkt)</a:t>
            </a:r>
            <a:endParaRPr lang="pl-PL" sz="7200" dirty="0">
              <a:latin typeface="Calibri"/>
              <a:cs typeface="Calibri"/>
            </a:endParaRPr>
          </a:p>
          <a:p>
            <a:pPr marL="225425" marR="220345" algn="ctr">
              <a:lnSpc>
                <a:spcPts val="7200"/>
              </a:lnSpc>
              <a:spcBef>
                <a:spcPts val="55"/>
              </a:spcBef>
            </a:pPr>
            <a:r>
              <a:rPr lang="pl-PL" sz="5900" spc="-15" dirty="0">
                <a:solidFill>
                  <a:srgbClr val="006600"/>
                </a:solidFill>
                <a:latin typeface="Calibri"/>
                <a:cs typeface="Calibri"/>
              </a:rPr>
              <a:t>wśród</a:t>
            </a:r>
            <a:r>
              <a:rPr lang="pl-PL" sz="5900" spc="1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lang="pl-PL" sz="5900" spc="-10" dirty="0">
                <a:solidFill>
                  <a:srgbClr val="006600"/>
                </a:solidFill>
                <a:latin typeface="Calibri"/>
                <a:cs typeface="Calibri"/>
              </a:rPr>
              <a:t>kierunków</a:t>
            </a:r>
            <a:r>
              <a:rPr lang="pl-PL" sz="5900" spc="2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lang="pl-PL" sz="5900" dirty="0">
                <a:solidFill>
                  <a:srgbClr val="006600"/>
                </a:solidFill>
                <a:latin typeface="Calibri"/>
                <a:cs typeface="Calibri"/>
              </a:rPr>
              <a:t>o</a:t>
            </a:r>
            <a:r>
              <a:rPr lang="pl-PL" sz="5900" spc="1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lang="pl-PL" sz="5900" spc="10" dirty="0">
                <a:solidFill>
                  <a:srgbClr val="006600"/>
                </a:solidFill>
                <a:latin typeface="Calibri"/>
                <a:cs typeface="Calibri"/>
              </a:rPr>
              <a:t>żywieniu </a:t>
            </a:r>
            <a:r>
              <a:rPr lang="pl-PL" sz="5900" spc="-132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lang="pl-PL" sz="5900" dirty="0">
                <a:solidFill>
                  <a:srgbClr val="006600"/>
                </a:solidFill>
                <a:latin typeface="Calibri"/>
                <a:cs typeface="Calibri"/>
              </a:rPr>
              <a:t>i</a:t>
            </a:r>
            <a:r>
              <a:rPr lang="pl-PL" sz="5900" spc="1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lang="pl-PL" sz="5900" spc="10" dirty="0">
                <a:solidFill>
                  <a:srgbClr val="006600"/>
                </a:solidFill>
                <a:latin typeface="Calibri"/>
                <a:cs typeface="Calibri"/>
              </a:rPr>
              <a:t>żywności – 2023</a:t>
            </a:r>
          </a:p>
          <a:p>
            <a:pPr marL="225425" marR="220345" algn="ctr">
              <a:lnSpc>
                <a:spcPts val="7200"/>
              </a:lnSpc>
              <a:spcBef>
                <a:spcPts val="55"/>
              </a:spcBef>
            </a:pPr>
            <a:endParaRPr lang="pl-PL" sz="5900" spc="10" dirty="0">
              <a:solidFill>
                <a:srgbClr val="006600"/>
              </a:solidFill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17192" y="777240"/>
            <a:ext cx="4693920" cy="1789430"/>
            <a:chOff x="1917192" y="777240"/>
            <a:chExt cx="4693920" cy="17894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17192" y="777240"/>
              <a:ext cx="4693920" cy="163067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28240" y="856729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0152" y="896112"/>
              <a:ext cx="3093720" cy="167030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28240" y="856729"/>
            <a:ext cx="4472940" cy="1472565"/>
          </a:xfrm>
          <a:prstGeom prst="rect">
            <a:avLst/>
          </a:prstGeom>
        </p:spPr>
        <p:txBody>
          <a:bodyPr vert="horz" wrap="square" lIns="0" tIns="227965" rIns="0" bIns="0" rtlCol="0">
            <a:spAutoFit/>
          </a:bodyPr>
          <a:lstStyle/>
          <a:p>
            <a:pPr marL="1180465">
              <a:lnSpc>
                <a:spcPct val="100000"/>
              </a:lnSpc>
              <a:spcBef>
                <a:spcPts val="1795"/>
              </a:spcBef>
            </a:pPr>
            <a:r>
              <a:rPr sz="6000" spc="-35" dirty="0">
                <a:solidFill>
                  <a:srgbClr val="FFFFFF"/>
                </a:solidFill>
              </a:rPr>
              <a:t>ŻCziOŻ</a:t>
            </a:r>
            <a:endParaRPr sz="6000"/>
          </a:p>
        </p:txBody>
      </p:sp>
      <p:grpSp>
        <p:nvGrpSpPr>
          <p:cNvPr id="8" name="object 8"/>
          <p:cNvGrpSpPr/>
          <p:nvPr/>
        </p:nvGrpSpPr>
        <p:grpSpPr>
          <a:xfrm>
            <a:off x="11561064" y="777240"/>
            <a:ext cx="4691380" cy="1789430"/>
            <a:chOff x="11561064" y="777240"/>
            <a:chExt cx="4691380" cy="178943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61064" y="777240"/>
              <a:ext cx="4690872" cy="163067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670157" y="856729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12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12" y="1472552"/>
                  </a:lnTo>
                  <a:lnTo>
                    <a:pt x="4472812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62560" y="896112"/>
              <a:ext cx="2136648" cy="167030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670156" y="856729"/>
            <a:ext cx="4472940" cy="1472565"/>
          </a:xfrm>
          <a:prstGeom prst="rect">
            <a:avLst/>
          </a:prstGeom>
        </p:spPr>
        <p:txBody>
          <a:bodyPr vert="horz" wrap="square" lIns="0" tIns="2279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95"/>
              </a:spcBef>
            </a:pPr>
            <a:r>
              <a:rPr sz="6000" b="1" spc="-5" dirty="0">
                <a:solidFill>
                  <a:srgbClr val="FFFFFF"/>
                </a:solidFill>
                <a:latin typeface="Calibri"/>
                <a:cs typeface="Calibri"/>
              </a:rPr>
              <a:t>GiH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39128" y="777240"/>
            <a:ext cx="4693920" cy="1789430"/>
            <a:chOff x="6739128" y="777240"/>
            <a:chExt cx="4693920" cy="178943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39128" y="777240"/>
              <a:ext cx="4693920" cy="1630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849199" y="856729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98792" y="896112"/>
              <a:ext cx="4020311" cy="1670303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849198" y="856729"/>
            <a:ext cx="4472940" cy="1472565"/>
          </a:xfrm>
          <a:prstGeom prst="rect">
            <a:avLst/>
          </a:prstGeom>
        </p:spPr>
        <p:txBody>
          <a:bodyPr vert="horz" wrap="square" lIns="0" tIns="2279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95"/>
              </a:spcBef>
            </a:pP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Dietetyka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E079F264-EAC0-34B0-D6A1-3648DAB5B23B}"/>
              </a:ext>
            </a:extLst>
          </p:cNvPr>
          <p:cNvSpPr/>
          <p:nvPr/>
        </p:nvSpPr>
        <p:spPr>
          <a:xfrm>
            <a:off x="586183" y="8156135"/>
            <a:ext cx="2133600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67A3F827-966F-4BE8-6495-B701311342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  <p:pic>
        <p:nvPicPr>
          <p:cNvPr id="2060" name="Picture 12" descr="Ranking Szkół Wyższych Perspektywy 2023">
            <a:extLst>
              <a:ext uri="{FF2B5EF4-FFF2-40B4-BE49-F238E27FC236}">
                <a16:creationId xmlns:a16="http://schemas.microsoft.com/office/drawing/2014/main" id="{17D6C03E-3597-7711-39FB-66C192612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493" y="3312684"/>
            <a:ext cx="5253038" cy="469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963938"/>
              </p:ext>
            </p:extLst>
          </p:nvPr>
        </p:nvGraphicFramePr>
        <p:xfrm>
          <a:off x="2134336" y="3473856"/>
          <a:ext cx="6910070" cy="63336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55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1872">
                <a:tc gridSpan="2">
                  <a:txBody>
                    <a:bodyPr/>
                    <a:lstStyle/>
                    <a:p>
                      <a:pPr marL="87630" algn="ctr">
                        <a:lnSpc>
                          <a:spcPts val="4400"/>
                        </a:lnSpc>
                      </a:pPr>
                      <a:r>
                        <a:rPr sz="4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STUDIA</a:t>
                      </a:r>
                      <a:r>
                        <a:rPr sz="42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4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I-stopnia</a:t>
                      </a:r>
                      <a:endParaRPr sz="4200">
                        <a:latin typeface="Calibri"/>
                        <a:cs typeface="Calibri"/>
                      </a:endParaRPr>
                    </a:p>
                    <a:p>
                      <a:pPr marL="88265" algn="ctr">
                        <a:lnSpc>
                          <a:spcPts val="3395"/>
                        </a:lnSpc>
                        <a:spcBef>
                          <a:spcPts val="70"/>
                        </a:spcBef>
                      </a:pPr>
                      <a:r>
                        <a:rPr sz="30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(inżynierskie)</a:t>
                      </a:r>
                      <a:endParaRPr sz="3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8EC8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1">
                      <a:solidFill>
                        <a:srgbClr val="8EC846"/>
                      </a:solidFill>
                      <a:prstDash val="solid"/>
                    </a:lnR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1">
                      <a:solidFill>
                        <a:srgbClr val="8EC846"/>
                      </a:solidFill>
                      <a:prstDash val="solid"/>
                    </a:lnL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9960">
                <a:tc gridSpan="2">
                  <a:txBody>
                    <a:bodyPr/>
                    <a:lstStyle/>
                    <a:p>
                      <a:pPr marL="180340">
                        <a:lnSpc>
                          <a:spcPts val="3310"/>
                        </a:lnSpc>
                      </a:pPr>
                      <a:r>
                        <a:rPr sz="3000" b="1" spc="-5" dirty="0">
                          <a:latin typeface="Calibri"/>
                          <a:cs typeface="Calibri"/>
                        </a:rPr>
                        <a:t>Studia</a:t>
                      </a:r>
                      <a:r>
                        <a:rPr sz="3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b="1" spc="-10" dirty="0">
                          <a:latin typeface="Calibri"/>
                          <a:cs typeface="Calibri"/>
                        </a:rPr>
                        <a:t>stacjonarne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  <a:p>
                      <a:pPr marL="265430">
                        <a:lnSpc>
                          <a:spcPct val="100000"/>
                        </a:lnSpc>
                        <a:tabLst>
                          <a:tab pos="813435" algn="l"/>
                        </a:tabLst>
                      </a:pPr>
                      <a:r>
                        <a:rPr sz="2950" spc="45" dirty="0">
                          <a:latin typeface="Symbol"/>
                          <a:cs typeface="Symbol"/>
                        </a:rPr>
                        <a:t></a:t>
                      </a:r>
                      <a:r>
                        <a:rPr sz="2950" spc="4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3000" b="1" spc="-5" dirty="0">
                          <a:latin typeface="Calibri"/>
                          <a:cs typeface="Calibri"/>
                        </a:rPr>
                        <a:t>3,5-letnie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sz="3000" dirty="0">
                          <a:latin typeface="Calibri"/>
                          <a:cs typeface="Calibri"/>
                        </a:rPr>
                        <a:t>(1</a:t>
                      </a:r>
                      <a:r>
                        <a:rPr lang="pl-PL" sz="3000" dirty="0">
                          <a:latin typeface="Calibri"/>
                          <a:cs typeface="Calibri"/>
                        </a:rPr>
                        <a:t>20</a:t>
                      </a:r>
                      <a:r>
                        <a:rPr sz="3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spc="-5" dirty="0">
                          <a:latin typeface="Calibri"/>
                          <a:cs typeface="Calibri"/>
                        </a:rPr>
                        <a:t>miejsc)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8EC846"/>
                      </a:solidFill>
                      <a:prstDash val="solid"/>
                    </a:lnL>
                    <a:lnR w="38100">
                      <a:solidFill>
                        <a:srgbClr val="8EC846"/>
                      </a:solidFill>
                      <a:prstDash val="solid"/>
                    </a:lnR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1">
                      <a:solidFill>
                        <a:srgbClr val="8EC846"/>
                      </a:solidFill>
                      <a:prstDash val="solid"/>
                    </a:lnR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1">
                      <a:solidFill>
                        <a:srgbClr val="8EC846"/>
                      </a:solidFill>
                      <a:prstDash val="solid"/>
                    </a:lnL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9960">
                <a:tc gridSpan="2">
                  <a:txBody>
                    <a:bodyPr/>
                    <a:lstStyle/>
                    <a:p>
                      <a:pPr marL="180340">
                        <a:lnSpc>
                          <a:spcPts val="3325"/>
                        </a:lnSpc>
                      </a:pPr>
                      <a:r>
                        <a:rPr sz="3000" b="1" spc="-5" dirty="0">
                          <a:latin typeface="Calibri"/>
                          <a:cs typeface="Calibri"/>
                        </a:rPr>
                        <a:t>Studia</a:t>
                      </a:r>
                      <a:r>
                        <a:rPr sz="3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b="1" spc="-10" dirty="0">
                          <a:latin typeface="Calibri"/>
                          <a:cs typeface="Calibri"/>
                        </a:rPr>
                        <a:t>niestacjonarne (zaoczne)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  <a:tabLst>
                          <a:tab pos="727710" algn="l"/>
                        </a:tabLst>
                      </a:pPr>
                      <a:r>
                        <a:rPr sz="2950" spc="45" dirty="0">
                          <a:latin typeface="Symbol"/>
                          <a:cs typeface="Symbol"/>
                        </a:rPr>
                        <a:t></a:t>
                      </a:r>
                      <a:r>
                        <a:rPr sz="2950" spc="4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3000" b="1" spc="-5" dirty="0">
                          <a:latin typeface="Calibri"/>
                          <a:cs typeface="Calibri"/>
                        </a:rPr>
                        <a:t>4-letnie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sz="300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lang="pl-PL" sz="3000" dirty="0">
                          <a:latin typeface="Calibri"/>
                          <a:cs typeface="Calibri"/>
                        </a:rPr>
                        <a:t>45</a:t>
                      </a:r>
                      <a:r>
                        <a:rPr sz="3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spc="-5" dirty="0">
                          <a:latin typeface="Calibri"/>
                          <a:cs typeface="Calibri"/>
                        </a:rPr>
                        <a:t>miejsc)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8EC846"/>
                      </a:solidFill>
                      <a:prstDash val="solid"/>
                    </a:lnL>
                    <a:lnR w="38100">
                      <a:solidFill>
                        <a:srgbClr val="8EC846"/>
                      </a:solidFill>
                      <a:prstDash val="solid"/>
                    </a:lnR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1">
                      <a:solidFill>
                        <a:srgbClr val="8EC846"/>
                      </a:solidFill>
                      <a:prstDash val="solid"/>
                    </a:lnR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1">
                      <a:solidFill>
                        <a:srgbClr val="8EC846"/>
                      </a:solidFill>
                      <a:prstDash val="solid"/>
                    </a:lnL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52861">
                <a:tc gridSpan="2">
                  <a:txBody>
                    <a:bodyPr/>
                    <a:lstStyle/>
                    <a:p>
                      <a:pPr marL="224790">
                        <a:lnSpc>
                          <a:spcPts val="3485"/>
                        </a:lnSpc>
                      </a:pPr>
                      <a:r>
                        <a:rPr sz="3000" b="1" spc="-10" dirty="0">
                          <a:latin typeface="Calibri"/>
                          <a:cs typeface="Calibri"/>
                        </a:rPr>
                        <a:t>Egzamin </a:t>
                      </a:r>
                      <a:r>
                        <a:rPr sz="3000" b="1" spc="-25" dirty="0">
                          <a:latin typeface="Calibri"/>
                          <a:cs typeface="Calibri"/>
                        </a:rPr>
                        <a:t>maturalny</a:t>
                      </a:r>
                      <a:r>
                        <a:rPr sz="30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3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b="1" spc="-5" dirty="0">
                          <a:latin typeface="Calibri"/>
                          <a:cs typeface="Calibri"/>
                        </a:rPr>
                        <a:t>jeden </a:t>
                      </a:r>
                      <a:r>
                        <a:rPr sz="3000" b="1" dirty="0">
                          <a:latin typeface="Calibri"/>
                          <a:cs typeface="Calibri"/>
                        </a:rPr>
                        <a:t>z</a:t>
                      </a:r>
                      <a:r>
                        <a:rPr sz="3000" b="1" spc="-15" dirty="0">
                          <a:latin typeface="Calibri"/>
                          <a:cs typeface="Calibri"/>
                        </a:rPr>
                        <a:t> trzech: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  <a:p>
                      <a:pPr marL="652780" indent="-42862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652780" algn="l"/>
                          <a:tab pos="653415" algn="l"/>
                        </a:tabLst>
                      </a:pPr>
                      <a:r>
                        <a:rPr sz="3000" spc="-5" dirty="0">
                          <a:latin typeface="Calibri"/>
                          <a:cs typeface="Calibri"/>
                        </a:rPr>
                        <a:t>biologia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  <a:p>
                      <a:pPr marL="652780" indent="-42862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652780" algn="l"/>
                          <a:tab pos="653415" algn="l"/>
                        </a:tabLst>
                      </a:pPr>
                      <a:r>
                        <a:rPr sz="3000" spc="-5" dirty="0">
                          <a:latin typeface="Calibri"/>
                          <a:cs typeface="Calibri"/>
                        </a:rPr>
                        <a:t>chemia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  <a:p>
                      <a:pPr marL="652780" indent="-42862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652780" algn="l"/>
                          <a:tab pos="653415" algn="l"/>
                        </a:tabLst>
                      </a:pPr>
                      <a:r>
                        <a:rPr sz="3000" spc="-20" dirty="0">
                          <a:latin typeface="Calibri"/>
                          <a:cs typeface="Calibri"/>
                        </a:rPr>
                        <a:t>matematyka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8EC846"/>
                      </a:solidFill>
                      <a:prstDash val="solid"/>
                    </a:lnL>
                    <a:lnR w="38100">
                      <a:solidFill>
                        <a:srgbClr val="8EC846"/>
                      </a:solidFill>
                      <a:prstDash val="solid"/>
                    </a:lnR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185350" y="3467506"/>
          <a:ext cx="7061200" cy="4230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3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4580">
                <a:tc gridSpan="2">
                  <a:txBody>
                    <a:bodyPr/>
                    <a:lstStyle/>
                    <a:p>
                      <a:pPr marL="87630" algn="ctr">
                        <a:lnSpc>
                          <a:spcPts val="4450"/>
                        </a:lnSpc>
                      </a:pPr>
                      <a:r>
                        <a:rPr sz="4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STUDIA</a:t>
                      </a:r>
                      <a:r>
                        <a:rPr sz="4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4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II-stopnia</a:t>
                      </a:r>
                      <a:endParaRPr sz="4200">
                        <a:latin typeface="Calibri"/>
                        <a:cs typeface="Calibri"/>
                      </a:endParaRPr>
                    </a:p>
                    <a:p>
                      <a:pPr marL="88265" algn="ctr">
                        <a:lnSpc>
                          <a:spcPts val="3445"/>
                        </a:lnSpc>
                        <a:spcBef>
                          <a:spcPts val="70"/>
                        </a:spcBef>
                      </a:pPr>
                      <a:r>
                        <a:rPr sz="30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(magisterskie)</a:t>
                      </a:r>
                      <a:endParaRPr sz="3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AA8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7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1">
                      <a:solidFill>
                        <a:srgbClr val="AAA8AA"/>
                      </a:solidFill>
                      <a:prstDash val="solid"/>
                    </a:lnR>
                    <a:lnB w="38100">
                      <a:solidFill>
                        <a:srgbClr val="AAA8AA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1">
                      <a:solidFill>
                        <a:srgbClr val="AAA8AA"/>
                      </a:solidFill>
                      <a:prstDash val="solid"/>
                    </a:lnL>
                    <a:lnB w="38100">
                      <a:solidFill>
                        <a:srgbClr val="AAA8AA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9960">
                <a:tc gridSpan="2">
                  <a:txBody>
                    <a:bodyPr/>
                    <a:lstStyle/>
                    <a:p>
                      <a:pPr marL="182245">
                        <a:lnSpc>
                          <a:spcPts val="3310"/>
                        </a:lnSpc>
                      </a:pPr>
                      <a:r>
                        <a:rPr sz="3000" b="1" spc="-5" dirty="0">
                          <a:latin typeface="Calibri"/>
                          <a:cs typeface="Calibri"/>
                        </a:rPr>
                        <a:t>Studia</a:t>
                      </a:r>
                      <a:r>
                        <a:rPr sz="3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b="1" spc="-10" dirty="0">
                          <a:latin typeface="Calibri"/>
                          <a:cs typeface="Calibri"/>
                        </a:rPr>
                        <a:t>stacjonarne</a:t>
                      </a:r>
                      <a:endParaRPr sz="3000">
                        <a:latin typeface="Calibri"/>
                        <a:cs typeface="Calibri"/>
                      </a:endParaRPr>
                    </a:p>
                    <a:p>
                      <a:pPr marL="267970">
                        <a:lnSpc>
                          <a:spcPct val="100000"/>
                        </a:lnSpc>
                        <a:tabLst>
                          <a:tab pos="815340" algn="l"/>
                        </a:tabLst>
                      </a:pPr>
                      <a:r>
                        <a:rPr sz="2950" spc="45" dirty="0">
                          <a:latin typeface="Symbol"/>
                          <a:cs typeface="Symbol"/>
                        </a:rPr>
                        <a:t></a:t>
                      </a:r>
                      <a:r>
                        <a:rPr sz="2950" spc="4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3000" b="1" spc="-10" dirty="0">
                          <a:latin typeface="Calibri"/>
                          <a:cs typeface="Calibri"/>
                        </a:rPr>
                        <a:t>1,5-roczne</a:t>
                      </a:r>
                      <a:endParaRPr sz="3000">
                        <a:latin typeface="Calibri"/>
                        <a:cs typeface="Calibri"/>
                      </a:endParaRPr>
                    </a:p>
                    <a:p>
                      <a:pPr marL="182245">
                        <a:lnSpc>
                          <a:spcPct val="100000"/>
                        </a:lnSpc>
                      </a:pPr>
                      <a:r>
                        <a:rPr sz="3000" dirty="0">
                          <a:latin typeface="Calibri"/>
                          <a:cs typeface="Calibri"/>
                        </a:rPr>
                        <a:t>(90</a:t>
                      </a:r>
                      <a:r>
                        <a:rPr sz="3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spc="-5" dirty="0">
                          <a:latin typeface="Calibri"/>
                          <a:cs typeface="Calibri"/>
                        </a:rPr>
                        <a:t>miejsc)</a:t>
                      </a:r>
                      <a:endParaRPr sz="3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AAA8AA"/>
                      </a:solidFill>
                      <a:prstDash val="solid"/>
                    </a:lnL>
                    <a:lnR w="38100">
                      <a:solidFill>
                        <a:srgbClr val="AAA8AA"/>
                      </a:solidFill>
                      <a:prstDash val="solid"/>
                    </a:lnR>
                    <a:lnT w="38100">
                      <a:solidFill>
                        <a:srgbClr val="AAA8AA"/>
                      </a:solidFill>
                      <a:prstDash val="solid"/>
                    </a:lnT>
                    <a:lnB w="38100">
                      <a:solidFill>
                        <a:srgbClr val="AAA8AA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1">
                      <a:solidFill>
                        <a:srgbClr val="AAA8AA"/>
                      </a:solidFill>
                      <a:prstDash val="solid"/>
                    </a:lnR>
                    <a:lnT w="38100">
                      <a:solidFill>
                        <a:srgbClr val="AAA8AA"/>
                      </a:solidFill>
                      <a:prstDash val="solid"/>
                    </a:lnT>
                    <a:lnB w="38100">
                      <a:solidFill>
                        <a:srgbClr val="AAA8AA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1">
                      <a:solidFill>
                        <a:srgbClr val="AAA8AA"/>
                      </a:solidFill>
                      <a:prstDash val="solid"/>
                    </a:lnL>
                    <a:lnT w="38100">
                      <a:solidFill>
                        <a:srgbClr val="AAA8AA"/>
                      </a:solidFill>
                      <a:prstDash val="solid"/>
                    </a:lnT>
                    <a:lnB w="38100">
                      <a:solidFill>
                        <a:srgbClr val="AAA8AA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9960">
                <a:tc gridSpan="2">
                  <a:txBody>
                    <a:bodyPr/>
                    <a:lstStyle/>
                    <a:p>
                      <a:pPr marL="182245">
                        <a:lnSpc>
                          <a:spcPts val="3325"/>
                        </a:lnSpc>
                      </a:pPr>
                      <a:r>
                        <a:rPr sz="3000" b="1" spc="-5" dirty="0">
                          <a:latin typeface="Calibri"/>
                          <a:cs typeface="Calibri"/>
                        </a:rPr>
                        <a:t>Studia</a:t>
                      </a:r>
                      <a:r>
                        <a:rPr sz="3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b="1" spc="-10" dirty="0">
                          <a:latin typeface="Calibri"/>
                          <a:cs typeface="Calibri"/>
                        </a:rPr>
                        <a:t>niestacjonarne (zaoczne)</a:t>
                      </a:r>
                      <a:endParaRPr sz="3000">
                        <a:latin typeface="Calibri"/>
                        <a:cs typeface="Calibri"/>
                      </a:endParaRPr>
                    </a:p>
                    <a:p>
                      <a:pPr marL="182245">
                        <a:lnSpc>
                          <a:spcPct val="100000"/>
                        </a:lnSpc>
                        <a:tabLst>
                          <a:tab pos="729615" algn="l"/>
                        </a:tabLst>
                      </a:pPr>
                      <a:r>
                        <a:rPr sz="2950" spc="45" dirty="0">
                          <a:latin typeface="Symbol"/>
                          <a:cs typeface="Symbol"/>
                        </a:rPr>
                        <a:t></a:t>
                      </a:r>
                      <a:r>
                        <a:rPr sz="2950" spc="4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3000" b="1" spc="-10" dirty="0">
                          <a:latin typeface="Calibri"/>
                          <a:cs typeface="Calibri"/>
                        </a:rPr>
                        <a:t>1,5-roczne</a:t>
                      </a:r>
                      <a:endParaRPr sz="3000">
                        <a:latin typeface="Calibri"/>
                        <a:cs typeface="Calibri"/>
                      </a:endParaRPr>
                    </a:p>
                    <a:p>
                      <a:pPr marL="182245">
                        <a:lnSpc>
                          <a:spcPct val="100000"/>
                        </a:lnSpc>
                      </a:pPr>
                      <a:r>
                        <a:rPr sz="3000" dirty="0">
                          <a:latin typeface="Calibri"/>
                          <a:cs typeface="Calibri"/>
                        </a:rPr>
                        <a:t>(45</a:t>
                      </a:r>
                      <a:r>
                        <a:rPr sz="3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spc="-5" dirty="0">
                          <a:latin typeface="Calibri"/>
                          <a:cs typeface="Calibri"/>
                        </a:rPr>
                        <a:t>miejsc)</a:t>
                      </a:r>
                      <a:endParaRPr sz="3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AAA8AA"/>
                      </a:solidFill>
                      <a:prstDash val="solid"/>
                    </a:lnL>
                    <a:lnR w="38100">
                      <a:solidFill>
                        <a:srgbClr val="AAA8AA"/>
                      </a:solidFill>
                      <a:prstDash val="solid"/>
                    </a:lnR>
                    <a:lnT w="38100">
                      <a:solidFill>
                        <a:srgbClr val="AAA8AA"/>
                      </a:solidFill>
                      <a:prstDash val="solid"/>
                    </a:lnT>
                    <a:lnB w="38100">
                      <a:solidFill>
                        <a:srgbClr val="AAA8AA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2039111" y="390143"/>
            <a:ext cx="4691380" cy="1786255"/>
            <a:chOff x="2039111" y="390143"/>
            <a:chExt cx="4691380" cy="17862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39111" y="390143"/>
              <a:ext cx="4690872" cy="16306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48624" y="469277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25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25" y="1472552"/>
                  </a:lnTo>
                  <a:lnTo>
                    <a:pt x="4472825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62072" y="509015"/>
              <a:ext cx="3093720" cy="166725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148624" y="469277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marL="1179830">
              <a:lnSpc>
                <a:spcPct val="100000"/>
              </a:lnSpc>
              <a:spcBef>
                <a:spcPts val="1800"/>
              </a:spcBef>
            </a:pPr>
            <a:r>
              <a:rPr sz="6000" spc="-35" dirty="0">
                <a:solidFill>
                  <a:srgbClr val="FFFFFF"/>
                </a:solidFill>
              </a:rPr>
              <a:t>ŻCziOŻ</a:t>
            </a:r>
            <a:endParaRPr sz="6000"/>
          </a:p>
        </p:txBody>
      </p:sp>
      <p:grpSp>
        <p:nvGrpSpPr>
          <p:cNvPr id="9" name="object 9"/>
          <p:cNvGrpSpPr/>
          <p:nvPr/>
        </p:nvGrpSpPr>
        <p:grpSpPr>
          <a:xfrm>
            <a:off x="11679935" y="390143"/>
            <a:ext cx="4693920" cy="1786255"/>
            <a:chOff x="11679935" y="390143"/>
            <a:chExt cx="4693920" cy="178625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79935" y="390143"/>
              <a:ext cx="4693920" cy="163067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790527" y="469277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81431" y="509015"/>
              <a:ext cx="2136648" cy="166725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1790527" y="469277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</a:pPr>
            <a:r>
              <a:rPr sz="6000" b="1" spc="-5" dirty="0">
                <a:solidFill>
                  <a:srgbClr val="FFFFFF"/>
                </a:solidFill>
                <a:latin typeface="Calibri"/>
                <a:cs typeface="Calibri"/>
              </a:rPr>
              <a:t>GiH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861047" y="390143"/>
            <a:ext cx="4691380" cy="1786255"/>
            <a:chOff x="6861047" y="390143"/>
            <a:chExt cx="4691380" cy="178625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61047" y="390143"/>
              <a:ext cx="4690872" cy="163067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969582" y="469277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25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25" y="1472552"/>
                  </a:lnTo>
                  <a:lnTo>
                    <a:pt x="4472825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20711" y="509015"/>
              <a:ext cx="4017263" cy="1667255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6969582" y="469277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</a:pP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Dietetyka</a:t>
            </a:r>
            <a:endParaRPr sz="60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941576" y="2103120"/>
            <a:ext cx="14526767" cy="1164336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2148624" y="2177008"/>
            <a:ext cx="14114780" cy="1016000"/>
          </a:xfrm>
          <a:prstGeom prst="rect">
            <a:avLst/>
          </a:prstGeom>
          <a:solidFill>
            <a:srgbClr val="0066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7170"/>
              </a:lnSpc>
            </a:pPr>
            <a:r>
              <a:rPr sz="6000" spc="-45" dirty="0">
                <a:solidFill>
                  <a:srgbClr val="FFFFFF"/>
                </a:solidFill>
                <a:latin typeface="Calibri"/>
                <a:cs typeface="Calibri"/>
              </a:rPr>
              <a:t>Formy </a:t>
            </a:r>
            <a:r>
              <a:rPr sz="6000" spc="-15" dirty="0">
                <a:solidFill>
                  <a:srgbClr val="FFFFFF"/>
                </a:solidFill>
                <a:latin typeface="Calibri"/>
                <a:cs typeface="Calibri"/>
              </a:rPr>
              <a:t>studiów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2D979EE5-24B7-8B6D-C9C0-FBB1A7A77052}"/>
              </a:ext>
            </a:extLst>
          </p:cNvPr>
          <p:cNvSpPr/>
          <p:nvPr/>
        </p:nvSpPr>
        <p:spPr>
          <a:xfrm>
            <a:off x="228600" y="7868103"/>
            <a:ext cx="1884164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BD501807-FC33-239F-8370-E47C6FCB42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28104" y="3240023"/>
            <a:ext cx="4773295" cy="2944495"/>
            <a:chOff x="6928104" y="3240023"/>
            <a:chExt cx="4773295" cy="29444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28104" y="3240023"/>
              <a:ext cx="4773167" cy="29443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20128" y="3432047"/>
              <a:ext cx="4187952" cy="236220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464949" y="643445"/>
            <a:ext cx="17343120" cy="1939289"/>
          </a:xfrm>
          <a:custGeom>
            <a:avLst/>
            <a:gdLst/>
            <a:ahLst/>
            <a:cxnLst/>
            <a:rect l="l" t="t" r="r" b="b"/>
            <a:pathLst>
              <a:path w="17343120" h="1939289">
                <a:moveTo>
                  <a:pt x="17342609" y="0"/>
                </a:moveTo>
                <a:lnTo>
                  <a:pt x="0" y="0"/>
                </a:lnTo>
                <a:lnTo>
                  <a:pt x="0" y="1938731"/>
                </a:lnTo>
                <a:lnTo>
                  <a:pt x="17342609" y="1938731"/>
                </a:lnTo>
                <a:lnTo>
                  <a:pt x="17342609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73373" y="624331"/>
            <a:ext cx="1152652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69620">
              <a:lnSpc>
                <a:spcPct val="100000"/>
              </a:lnSpc>
              <a:spcBef>
                <a:spcPts val="100"/>
              </a:spcBef>
            </a:pPr>
            <a:r>
              <a:rPr sz="6000" b="0" spc="-5" dirty="0">
                <a:solidFill>
                  <a:srgbClr val="FFFFFF"/>
                </a:solidFill>
                <a:latin typeface="Calibri"/>
                <a:cs typeface="Calibri"/>
              </a:rPr>
              <a:t>Zajęcia </a:t>
            </a:r>
            <a:r>
              <a:rPr sz="6000" b="0" spc="-20" dirty="0">
                <a:solidFill>
                  <a:srgbClr val="FFFFFF"/>
                </a:solidFill>
                <a:latin typeface="Calibri"/>
                <a:cs typeface="Calibri"/>
              </a:rPr>
              <a:t>dydaktyczne </a:t>
            </a:r>
            <a:r>
              <a:rPr sz="6000" b="0" spc="-5" dirty="0">
                <a:solidFill>
                  <a:srgbClr val="FFFFFF"/>
                </a:solidFill>
                <a:latin typeface="Calibri"/>
                <a:cs typeface="Calibri"/>
              </a:rPr>
              <a:t>na </a:t>
            </a:r>
            <a:r>
              <a:rPr sz="6000" b="0" spc="-15" dirty="0">
                <a:solidFill>
                  <a:srgbClr val="FFFFFF"/>
                </a:solidFill>
                <a:latin typeface="Calibri"/>
                <a:cs typeface="Calibri"/>
              </a:rPr>
              <a:t>kierunku </a:t>
            </a:r>
            <a:r>
              <a:rPr sz="6000" b="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b="0" spc="-15" dirty="0">
                <a:solidFill>
                  <a:srgbClr val="FFFFFF"/>
                </a:solidFill>
                <a:latin typeface="Calibri"/>
                <a:cs typeface="Calibri"/>
              </a:rPr>
              <a:t>Żywienie</a:t>
            </a:r>
            <a:r>
              <a:rPr sz="6000" b="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b="0" spc="-20" dirty="0">
                <a:solidFill>
                  <a:srgbClr val="FFFFFF"/>
                </a:solidFill>
                <a:latin typeface="Calibri"/>
                <a:cs typeface="Calibri"/>
              </a:rPr>
              <a:t>Człowieka</a:t>
            </a:r>
            <a:r>
              <a:rPr sz="6000" b="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b="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6000" b="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b="0" spc="-5" dirty="0">
                <a:solidFill>
                  <a:srgbClr val="FFFFFF"/>
                </a:solidFill>
                <a:latin typeface="Calibri"/>
                <a:cs typeface="Calibri"/>
              </a:rPr>
              <a:t>Ocena</a:t>
            </a:r>
            <a:r>
              <a:rPr sz="6000" b="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b="0" spc="-15" dirty="0">
                <a:solidFill>
                  <a:srgbClr val="FFFFFF"/>
                </a:solidFill>
                <a:latin typeface="Calibri"/>
                <a:cs typeface="Calibri"/>
              </a:rPr>
              <a:t>Żywności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62911" y="3240023"/>
            <a:ext cx="4907280" cy="6068695"/>
            <a:chOff x="1962911" y="3240023"/>
            <a:chExt cx="4907280" cy="606869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2911" y="3240023"/>
              <a:ext cx="4907280" cy="606856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54935" y="3432047"/>
              <a:ext cx="4325112" cy="5486400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1759183" y="2249423"/>
            <a:ext cx="4907280" cy="7059295"/>
            <a:chOff x="11759183" y="2249423"/>
            <a:chExt cx="4907280" cy="7059295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59183" y="2249423"/>
              <a:ext cx="4907280" cy="70591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51207" y="2441447"/>
              <a:ext cx="4322063" cy="647700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6928104" y="5928359"/>
            <a:ext cx="4773295" cy="3380740"/>
            <a:chOff x="6928104" y="5928359"/>
            <a:chExt cx="4773295" cy="3380740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28104" y="5928359"/>
              <a:ext cx="4773167" cy="33802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22426" y="6123685"/>
              <a:ext cx="4185627" cy="2792907"/>
            </a:xfrm>
            <a:prstGeom prst="rect">
              <a:avLst/>
            </a:prstGeom>
          </p:spPr>
        </p:pic>
      </p:grpSp>
      <p:sp>
        <p:nvSpPr>
          <p:cNvPr id="16" name="Prostokąt 15">
            <a:extLst>
              <a:ext uri="{FF2B5EF4-FFF2-40B4-BE49-F238E27FC236}">
                <a16:creationId xmlns:a16="http://schemas.microsoft.com/office/drawing/2014/main" id="{DA378B44-B334-5402-4903-BA49A0923B64}"/>
              </a:ext>
            </a:extLst>
          </p:cNvPr>
          <p:cNvSpPr/>
          <p:nvPr/>
        </p:nvSpPr>
        <p:spPr>
          <a:xfrm>
            <a:off x="-7621" y="7943518"/>
            <a:ext cx="2133600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2AEF7DBF-9DF8-F206-50DD-BD385CA95F05}"/>
              </a:ext>
            </a:extLst>
          </p:cNvPr>
          <p:cNvSpPr/>
          <p:nvPr/>
        </p:nvSpPr>
        <p:spPr>
          <a:xfrm>
            <a:off x="819711" y="8916592"/>
            <a:ext cx="2133600" cy="125610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FA25298B-D958-7F80-0296-B0A60BD42CF3}"/>
              </a:ext>
            </a:extLst>
          </p:cNvPr>
          <p:cNvSpPr/>
          <p:nvPr/>
        </p:nvSpPr>
        <p:spPr>
          <a:xfrm>
            <a:off x="2667001" y="8914351"/>
            <a:ext cx="15392400" cy="105152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80A02118-CF5C-1214-5F9A-8B4CE5DC87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99233" y="4306315"/>
            <a:ext cx="6912609" cy="4368800"/>
          </a:xfrm>
          <a:prstGeom prst="rect">
            <a:avLst/>
          </a:prstGeom>
        </p:spPr>
        <p:txBody>
          <a:bodyPr vert="horz" wrap="square" lIns="0" tIns="24701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945"/>
              </a:spcBef>
              <a:buFont typeface="Arial MT"/>
              <a:buChar char="•"/>
              <a:tabLst>
                <a:tab pos="355600" algn="l"/>
              </a:tabLst>
            </a:pPr>
            <a:r>
              <a:rPr sz="4800" b="1" spc="-30" dirty="0">
                <a:solidFill>
                  <a:srgbClr val="006600"/>
                </a:solidFill>
                <a:latin typeface="Calibri"/>
                <a:cs typeface="Calibri"/>
              </a:rPr>
              <a:t>Praktyka</a:t>
            </a:r>
            <a:r>
              <a:rPr sz="4800" b="1" spc="-2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b="1" spc="-30" dirty="0">
                <a:solidFill>
                  <a:srgbClr val="006600"/>
                </a:solidFill>
                <a:latin typeface="Calibri"/>
                <a:cs typeface="Calibri"/>
              </a:rPr>
              <a:t>zawodowa</a:t>
            </a:r>
            <a:endParaRPr sz="4800">
              <a:latin typeface="Calibri"/>
              <a:cs typeface="Calibri"/>
            </a:endParaRPr>
          </a:p>
          <a:p>
            <a:pPr marL="755650" lvl="1" indent="-285750">
              <a:lnSpc>
                <a:spcPts val="5725"/>
              </a:lnSpc>
              <a:spcBef>
                <a:spcPts val="1850"/>
              </a:spcBef>
              <a:buFont typeface="Arial MT"/>
              <a:buChar char="•"/>
              <a:tabLst>
                <a:tab pos="755650" algn="l"/>
              </a:tabLst>
            </a:pPr>
            <a:r>
              <a:rPr sz="4800" dirty="0">
                <a:solidFill>
                  <a:srgbClr val="006600"/>
                </a:solidFill>
                <a:latin typeface="Calibri"/>
                <a:cs typeface="Calibri"/>
              </a:rPr>
              <a:t>160</a:t>
            </a:r>
            <a:r>
              <a:rPr sz="4800" spc="-1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dirty="0">
                <a:solidFill>
                  <a:srgbClr val="006600"/>
                </a:solidFill>
                <a:latin typeface="Calibri"/>
                <a:cs typeface="Calibri"/>
              </a:rPr>
              <a:t>h</a:t>
            </a:r>
            <a:r>
              <a:rPr sz="4800" spc="-1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dirty="0">
                <a:solidFill>
                  <a:srgbClr val="006600"/>
                </a:solidFill>
                <a:latin typeface="Calibri"/>
                <a:cs typeface="Calibri"/>
              </a:rPr>
              <a:t>po</a:t>
            </a:r>
            <a:r>
              <a:rPr sz="4800" spc="-2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dirty="0">
                <a:solidFill>
                  <a:srgbClr val="006600"/>
                </a:solidFill>
                <a:latin typeface="Calibri"/>
                <a:cs typeface="Calibri"/>
              </a:rPr>
              <a:t>4</a:t>
            </a:r>
            <a:r>
              <a:rPr sz="4800" spc="-1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spc="-20" dirty="0">
                <a:solidFill>
                  <a:srgbClr val="006600"/>
                </a:solidFill>
                <a:latin typeface="Calibri"/>
                <a:cs typeface="Calibri"/>
              </a:rPr>
              <a:t>semestrze</a:t>
            </a:r>
            <a:endParaRPr sz="4800">
              <a:latin typeface="Calibri"/>
              <a:cs typeface="Calibri"/>
            </a:endParaRPr>
          </a:p>
          <a:p>
            <a:pPr marL="755650">
              <a:lnSpc>
                <a:spcPts val="5725"/>
              </a:lnSpc>
            </a:pPr>
            <a:r>
              <a:rPr sz="4800" dirty="0">
                <a:solidFill>
                  <a:srgbClr val="006600"/>
                </a:solidFill>
                <a:latin typeface="Calibri"/>
                <a:cs typeface="Calibri"/>
              </a:rPr>
              <a:t>i</a:t>
            </a:r>
            <a:r>
              <a:rPr sz="4800" spc="-2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dirty="0">
                <a:solidFill>
                  <a:srgbClr val="006600"/>
                </a:solidFill>
                <a:latin typeface="Calibri"/>
                <a:cs typeface="Calibri"/>
              </a:rPr>
              <a:t>100</a:t>
            </a:r>
            <a:r>
              <a:rPr sz="4800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dirty="0">
                <a:solidFill>
                  <a:srgbClr val="006600"/>
                </a:solidFill>
                <a:latin typeface="Calibri"/>
                <a:cs typeface="Calibri"/>
              </a:rPr>
              <a:t>h</a:t>
            </a:r>
            <a:r>
              <a:rPr sz="4800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dirty="0">
                <a:solidFill>
                  <a:srgbClr val="006600"/>
                </a:solidFill>
                <a:latin typeface="Calibri"/>
                <a:cs typeface="Calibri"/>
              </a:rPr>
              <a:t>po</a:t>
            </a:r>
            <a:r>
              <a:rPr sz="4800" spc="-2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dirty="0">
                <a:solidFill>
                  <a:srgbClr val="006600"/>
                </a:solidFill>
                <a:latin typeface="Calibri"/>
                <a:cs typeface="Calibri"/>
              </a:rPr>
              <a:t>6</a:t>
            </a:r>
            <a:r>
              <a:rPr sz="4800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spc="-20" dirty="0">
                <a:solidFill>
                  <a:srgbClr val="006600"/>
                </a:solidFill>
                <a:latin typeface="Calibri"/>
                <a:cs typeface="Calibri"/>
              </a:rPr>
              <a:t>semestrze</a:t>
            </a:r>
            <a:endParaRPr sz="4800">
              <a:latin typeface="Calibri"/>
              <a:cs typeface="Calibri"/>
            </a:endParaRPr>
          </a:p>
          <a:p>
            <a:pPr marL="12700" marR="5080">
              <a:lnSpc>
                <a:spcPts val="5690"/>
              </a:lnSpc>
              <a:spcBef>
                <a:spcPts val="2014"/>
              </a:spcBef>
            </a:pPr>
            <a:r>
              <a:rPr sz="4800" b="1" i="1" dirty="0">
                <a:solidFill>
                  <a:srgbClr val="006600"/>
                </a:solidFill>
                <a:latin typeface="Calibri"/>
                <a:cs typeface="Calibri"/>
              </a:rPr>
              <a:t>mogą</a:t>
            </a:r>
            <a:r>
              <a:rPr sz="4800" b="1" i="1" spc="-10" dirty="0">
                <a:solidFill>
                  <a:srgbClr val="006600"/>
                </a:solidFill>
                <a:latin typeface="Calibri"/>
                <a:cs typeface="Calibri"/>
              </a:rPr>
              <a:t> być </a:t>
            </a:r>
            <a:r>
              <a:rPr sz="4800" b="1" i="1" spc="-15" dirty="0">
                <a:solidFill>
                  <a:srgbClr val="006600"/>
                </a:solidFill>
                <a:latin typeface="Calibri"/>
                <a:cs typeface="Calibri"/>
              </a:rPr>
              <a:t>realizowane</a:t>
            </a:r>
            <a:r>
              <a:rPr sz="4800" b="1" i="1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b="1" i="1" spc="-40" dirty="0">
                <a:solidFill>
                  <a:srgbClr val="006600"/>
                </a:solidFill>
                <a:latin typeface="Calibri"/>
                <a:cs typeface="Calibri"/>
              </a:rPr>
              <a:t>jako </a:t>
            </a:r>
            <a:r>
              <a:rPr sz="4800" b="1" i="1" spc="-107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b="1" i="1" spc="-5" dirty="0">
                <a:solidFill>
                  <a:srgbClr val="006600"/>
                </a:solidFill>
                <a:latin typeface="Calibri"/>
                <a:cs typeface="Calibri"/>
              </a:rPr>
              <a:t>praktyki</a:t>
            </a:r>
            <a:r>
              <a:rPr sz="4800" b="1" i="1" spc="-1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b="1" i="1" spc="-10" dirty="0">
                <a:solidFill>
                  <a:srgbClr val="006600"/>
                </a:solidFill>
                <a:latin typeface="Calibri"/>
                <a:cs typeface="Calibri"/>
              </a:rPr>
              <a:t>zagraniczne</a:t>
            </a:r>
            <a:endParaRPr sz="4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11095" y="716280"/>
            <a:ext cx="4691380" cy="1786255"/>
            <a:chOff x="1911095" y="716280"/>
            <a:chExt cx="4691380" cy="17862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11095" y="716280"/>
              <a:ext cx="4690872" cy="163067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20493" y="794740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34055" y="835152"/>
              <a:ext cx="3093720" cy="166725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20493" y="794740"/>
            <a:ext cx="4472940" cy="1472565"/>
          </a:xfrm>
          <a:prstGeom prst="rect">
            <a:avLst/>
          </a:prstGeom>
        </p:spPr>
        <p:txBody>
          <a:bodyPr vert="horz" wrap="square" lIns="0" tIns="229235" rIns="0" bIns="0" rtlCol="0">
            <a:spAutoFit/>
          </a:bodyPr>
          <a:lstStyle/>
          <a:p>
            <a:pPr marL="1180465">
              <a:lnSpc>
                <a:spcPct val="100000"/>
              </a:lnSpc>
              <a:spcBef>
                <a:spcPts val="1805"/>
              </a:spcBef>
            </a:pPr>
            <a:r>
              <a:rPr sz="6000" spc="-35" dirty="0">
                <a:solidFill>
                  <a:srgbClr val="FFFFFF"/>
                </a:solidFill>
              </a:rPr>
              <a:t>ŻCziOŻ</a:t>
            </a:r>
            <a:endParaRPr sz="6000"/>
          </a:p>
        </p:txBody>
      </p:sp>
      <p:grpSp>
        <p:nvGrpSpPr>
          <p:cNvPr id="8" name="object 8"/>
          <p:cNvGrpSpPr/>
          <p:nvPr/>
        </p:nvGrpSpPr>
        <p:grpSpPr>
          <a:xfrm>
            <a:off x="11551919" y="716280"/>
            <a:ext cx="4693920" cy="1786255"/>
            <a:chOff x="11551919" y="716280"/>
            <a:chExt cx="4693920" cy="178625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51919" y="716280"/>
              <a:ext cx="4693920" cy="163067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662409" y="794740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13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13" y="1472552"/>
                  </a:lnTo>
                  <a:lnTo>
                    <a:pt x="4472813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853415" y="835152"/>
              <a:ext cx="2136648" cy="166725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662409" y="794740"/>
            <a:ext cx="4472940" cy="1472565"/>
          </a:xfrm>
          <a:prstGeom prst="rect">
            <a:avLst/>
          </a:prstGeom>
        </p:spPr>
        <p:txBody>
          <a:bodyPr vert="horz" wrap="square" lIns="0" tIns="2292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5"/>
              </a:spcBef>
            </a:pPr>
            <a:r>
              <a:rPr sz="6000" b="1" spc="-5" dirty="0">
                <a:solidFill>
                  <a:srgbClr val="FFFFFF"/>
                </a:solidFill>
                <a:latin typeface="Calibri"/>
                <a:cs typeface="Calibri"/>
              </a:rPr>
              <a:t>GiH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33031" y="716280"/>
            <a:ext cx="4691380" cy="1786255"/>
            <a:chOff x="6733031" y="716280"/>
            <a:chExt cx="4691380" cy="1786255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33031" y="716280"/>
              <a:ext cx="4690872" cy="1630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841451" y="794740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25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25" y="1472552"/>
                  </a:lnTo>
                  <a:lnTo>
                    <a:pt x="4472825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92695" y="835152"/>
              <a:ext cx="4017263" cy="1667255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841452" y="794740"/>
            <a:ext cx="4472940" cy="1472565"/>
          </a:xfrm>
          <a:prstGeom prst="rect">
            <a:avLst/>
          </a:prstGeom>
        </p:spPr>
        <p:txBody>
          <a:bodyPr vert="horz" wrap="square" lIns="0" tIns="2292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5"/>
              </a:spcBef>
            </a:pP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Dietetyka</a:t>
            </a:r>
            <a:endParaRPr sz="60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13560" y="2426207"/>
            <a:ext cx="14526767" cy="1167383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020493" y="2502471"/>
            <a:ext cx="14114780" cy="1016000"/>
          </a:xfrm>
          <a:prstGeom prst="rect">
            <a:avLst/>
          </a:prstGeom>
          <a:solidFill>
            <a:srgbClr val="0066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7150"/>
              </a:lnSpc>
            </a:pPr>
            <a:r>
              <a:rPr sz="6000" spc="-25" dirty="0">
                <a:solidFill>
                  <a:srgbClr val="FFFFFF"/>
                </a:solidFill>
                <a:latin typeface="Calibri"/>
                <a:cs typeface="Calibri"/>
              </a:rPr>
              <a:t>Praktyki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762743" y="4352544"/>
            <a:ext cx="6764020" cy="5468620"/>
            <a:chOff x="9762743" y="4352544"/>
            <a:chExt cx="6764020" cy="5468620"/>
          </a:xfrm>
        </p:grpSpPr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768839" y="6275832"/>
              <a:ext cx="6757416" cy="354482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62438" y="6471883"/>
              <a:ext cx="6172784" cy="295522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62743" y="4352544"/>
              <a:ext cx="6763511" cy="228295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958298" y="4546041"/>
              <a:ext cx="6176416" cy="1696631"/>
            </a:xfrm>
            <a:prstGeom prst="rect">
              <a:avLst/>
            </a:prstGeom>
          </p:spPr>
        </p:pic>
      </p:grpSp>
      <p:sp>
        <p:nvSpPr>
          <p:cNvPr id="25" name="Prostokąt 24">
            <a:extLst>
              <a:ext uri="{FF2B5EF4-FFF2-40B4-BE49-F238E27FC236}">
                <a16:creationId xmlns:a16="http://schemas.microsoft.com/office/drawing/2014/main" id="{75D6AB6C-2300-2B82-A6FD-3DFD6EE58223}"/>
              </a:ext>
            </a:extLst>
          </p:cNvPr>
          <p:cNvSpPr/>
          <p:nvPr/>
        </p:nvSpPr>
        <p:spPr>
          <a:xfrm>
            <a:off x="355727" y="8073775"/>
            <a:ext cx="1761192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3AE27DA2-0DBB-7990-5BD9-2D2442B079E1}"/>
              </a:ext>
            </a:extLst>
          </p:cNvPr>
          <p:cNvSpPr/>
          <p:nvPr/>
        </p:nvSpPr>
        <p:spPr>
          <a:xfrm>
            <a:off x="746760" y="8659428"/>
            <a:ext cx="2133600" cy="136049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7" name="Picture 4">
            <a:extLst>
              <a:ext uri="{FF2B5EF4-FFF2-40B4-BE49-F238E27FC236}">
                <a16:creationId xmlns:a16="http://schemas.microsoft.com/office/drawing/2014/main" id="{1B25BABE-1A10-7CBA-4BAB-FE2779010D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50496" y="5170374"/>
            <a:ext cx="6136093" cy="466050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18111" y="5170375"/>
            <a:ext cx="6259690" cy="469436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10" y="5189449"/>
            <a:ext cx="5753112" cy="466319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66997" y="382663"/>
            <a:ext cx="4053039" cy="469436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101826" y="382638"/>
            <a:ext cx="4184700" cy="469437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10" y="403148"/>
            <a:ext cx="6236753" cy="467756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42189" y="382650"/>
            <a:ext cx="3520770" cy="4694364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2051398" y="366153"/>
            <a:ext cx="6236970" cy="646430"/>
          </a:xfrm>
          <a:custGeom>
            <a:avLst/>
            <a:gdLst/>
            <a:ahLst/>
            <a:cxnLst/>
            <a:rect l="l" t="t" r="r" b="b"/>
            <a:pathLst>
              <a:path w="6236969" h="646430">
                <a:moveTo>
                  <a:pt x="0" y="0"/>
                </a:moveTo>
                <a:lnTo>
                  <a:pt x="6236601" y="0"/>
                </a:lnTo>
                <a:lnTo>
                  <a:pt x="6236601" y="646264"/>
                </a:lnTo>
                <a:lnTo>
                  <a:pt x="0" y="6462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2208014" y="538988"/>
            <a:ext cx="59455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0" dirty="0">
                <a:latin typeface="Arial"/>
                <a:cs typeface="Arial"/>
              </a:rPr>
              <a:t>WŁOCHY-</a:t>
            </a:r>
            <a:r>
              <a:rPr sz="3600" spc="-25" dirty="0">
                <a:latin typeface="Arial"/>
                <a:cs typeface="Arial"/>
              </a:rPr>
              <a:t> </a:t>
            </a:r>
            <a:r>
              <a:rPr sz="3600" spc="-70" dirty="0">
                <a:latin typeface="Arial"/>
                <a:cs typeface="Arial"/>
              </a:rPr>
              <a:t>RIVA</a:t>
            </a:r>
            <a:r>
              <a:rPr sz="3600" spc="-160" dirty="0">
                <a:latin typeface="Arial"/>
                <a:cs typeface="Arial"/>
              </a:rPr>
              <a:t> </a:t>
            </a:r>
            <a:r>
              <a:rPr sz="3600" spc="-5" dirty="0">
                <a:latin typeface="Arial"/>
                <a:cs typeface="Arial"/>
              </a:rPr>
              <a:t>del</a:t>
            </a:r>
            <a:r>
              <a:rPr sz="3600" spc="-2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GARDA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78151" y="390143"/>
            <a:ext cx="4691380" cy="1786255"/>
            <a:chOff x="1978151" y="390143"/>
            <a:chExt cx="4691380" cy="17862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8151" y="390143"/>
              <a:ext cx="4690872" cy="163067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86622" y="469277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8063" y="509015"/>
              <a:ext cx="3096767" cy="166725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86622" y="469277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marL="1180465">
              <a:lnSpc>
                <a:spcPct val="100000"/>
              </a:lnSpc>
              <a:spcBef>
                <a:spcPts val="1800"/>
              </a:spcBef>
            </a:pPr>
            <a:r>
              <a:rPr sz="6000" spc="-35" dirty="0">
                <a:solidFill>
                  <a:srgbClr val="FFFFFF"/>
                </a:solidFill>
              </a:rPr>
              <a:t>ŻCziOŻ</a:t>
            </a:r>
            <a:endParaRPr sz="6000"/>
          </a:p>
        </p:txBody>
      </p:sp>
      <p:sp>
        <p:nvSpPr>
          <p:cNvPr id="7" name="object 7"/>
          <p:cNvSpPr/>
          <p:nvPr/>
        </p:nvSpPr>
        <p:spPr>
          <a:xfrm>
            <a:off x="4618482" y="2073109"/>
            <a:ext cx="3996690" cy="1807845"/>
          </a:xfrm>
          <a:custGeom>
            <a:avLst/>
            <a:gdLst/>
            <a:ahLst/>
            <a:cxnLst/>
            <a:rect l="l" t="t" r="r" b="b"/>
            <a:pathLst>
              <a:path w="3996690" h="1807845">
                <a:moveTo>
                  <a:pt x="3996575" y="0"/>
                </a:moveTo>
                <a:lnTo>
                  <a:pt x="0" y="0"/>
                </a:lnTo>
                <a:lnTo>
                  <a:pt x="0" y="1807578"/>
                </a:lnTo>
                <a:lnTo>
                  <a:pt x="3996575" y="1807578"/>
                </a:lnTo>
                <a:lnTo>
                  <a:pt x="3996575" y="0"/>
                </a:lnTo>
                <a:close/>
              </a:path>
            </a:pathLst>
          </a:custGeom>
          <a:solidFill>
            <a:srgbClr val="A8D1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618482" y="2073109"/>
            <a:ext cx="3996690" cy="1807845"/>
          </a:xfrm>
          <a:prstGeom prst="rect">
            <a:avLst/>
          </a:prstGeom>
          <a:ln w="12700">
            <a:solidFill>
              <a:srgbClr val="FFFFFF"/>
            </a:solidFill>
          </a:ln>
        </p:spPr>
        <p:txBody>
          <a:bodyPr vert="horz" wrap="square" lIns="0" tIns="219710" rIns="0" bIns="0" rtlCol="0">
            <a:spAutoFit/>
          </a:bodyPr>
          <a:lstStyle/>
          <a:p>
            <a:pPr marL="279400" marR="269875" algn="ctr">
              <a:lnSpc>
                <a:spcPts val="3500"/>
              </a:lnSpc>
              <a:spcBef>
                <a:spcPts val="1730"/>
              </a:spcBef>
            </a:pPr>
            <a:r>
              <a:rPr sz="3200" b="1" spc="-5" dirty="0">
                <a:latin typeface="Calibri"/>
                <a:cs typeface="Calibri"/>
              </a:rPr>
              <a:t>Instytucje </a:t>
            </a:r>
            <a:r>
              <a:rPr sz="3200" b="1" spc="-10" dirty="0">
                <a:latin typeface="Calibri"/>
                <a:cs typeface="Calibri"/>
              </a:rPr>
              <a:t>zajmujące </a:t>
            </a:r>
            <a:r>
              <a:rPr sz="3200" b="1" spc="-71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się żywieniem </a:t>
            </a:r>
            <a:r>
              <a:rPr sz="3200" b="1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człowieka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643670" y="2066759"/>
            <a:ext cx="13156565" cy="1820545"/>
            <a:chOff x="2643670" y="2066759"/>
            <a:chExt cx="13156565" cy="182054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48711" y="2072639"/>
              <a:ext cx="1792224" cy="181051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650020" y="2073109"/>
              <a:ext cx="1790064" cy="1807845"/>
            </a:xfrm>
            <a:custGeom>
              <a:avLst/>
              <a:gdLst/>
              <a:ahLst/>
              <a:cxnLst/>
              <a:rect l="l" t="t" r="r" b="b"/>
              <a:pathLst>
                <a:path w="1790064" h="1807845">
                  <a:moveTo>
                    <a:pt x="0" y="0"/>
                  </a:moveTo>
                  <a:lnTo>
                    <a:pt x="1789511" y="0"/>
                  </a:lnTo>
                  <a:lnTo>
                    <a:pt x="1789511" y="1807591"/>
                  </a:lnTo>
                  <a:lnTo>
                    <a:pt x="0" y="180759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803583" y="2073109"/>
              <a:ext cx="3996690" cy="1807845"/>
            </a:xfrm>
            <a:custGeom>
              <a:avLst/>
              <a:gdLst/>
              <a:ahLst/>
              <a:cxnLst/>
              <a:rect l="l" t="t" r="r" b="b"/>
              <a:pathLst>
                <a:path w="3996690" h="1807845">
                  <a:moveTo>
                    <a:pt x="3996613" y="0"/>
                  </a:moveTo>
                  <a:lnTo>
                    <a:pt x="0" y="0"/>
                  </a:lnTo>
                  <a:lnTo>
                    <a:pt x="0" y="1807578"/>
                  </a:lnTo>
                  <a:lnTo>
                    <a:pt x="3996613" y="1807578"/>
                  </a:lnTo>
                  <a:lnTo>
                    <a:pt x="3996613" y="0"/>
                  </a:lnTo>
                  <a:close/>
                </a:path>
              </a:pathLst>
            </a:custGeom>
            <a:solidFill>
              <a:srgbClr val="A8D1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650020" y="4178947"/>
            <a:ext cx="3996690" cy="1807845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220345" rIns="0" bIns="0" rtlCol="0">
            <a:spAutoFit/>
          </a:bodyPr>
          <a:lstStyle/>
          <a:p>
            <a:pPr marL="201295" marR="195580" indent="1905" algn="ctr">
              <a:lnSpc>
                <a:spcPts val="3500"/>
              </a:lnSpc>
              <a:spcBef>
                <a:spcPts val="1735"/>
              </a:spcBef>
            </a:pPr>
            <a:r>
              <a:rPr sz="3200" b="1" spc="-20" dirty="0">
                <a:latin typeface="Calibri"/>
                <a:cs typeface="Calibri"/>
              </a:rPr>
              <a:t>Poradnie 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żywieniowe/ 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edukacja</a:t>
            </a:r>
            <a:r>
              <a:rPr sz="3200" b="1" spc="-7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żywieniowa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819201" y="4172597"/>
            <a:ext cx="1802764" cy="1820545"/>
            <a:chOff x="6819201" y="4172597"/>
            <a:chExt cx="1802764" cy="182054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24472" y="4178807"/>
              <a:ext cx="1792224" cy="181051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825551" y="4178947"/>
              <a:ext cx="1790064" cy="1807845"/>
            </a:xfrm>
            <a:custGeom>
              <a:avLst/>
              <a:gdLst/>
              <a:ahLst/>
              <a:cxnLst/>
              <a:rect l="l" t="t" r="r" b="b"/>
              <a:pathLst>
                <a:path w="1790065" h="1807845">
                  <a:moveTo>
                    <a:pt x="0" y="0"/>
                  </a:moveTo>
                  <a:lnTo>
                    <a:pt x="1789511" y="0"/>
                  </a:lnTo>
                  <a:lnTo>
                    <a:pt x="1789511" y="1807591"/>
                  </a:lnTo>
                  <a:lnTo>
                    <a:pt x="0" y="180759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618482" y="6284772"/>
            <a:ext cx="3996690" cy="1807845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443230" rIns="0" bIns="0" rtlCol="0">
            <a:spAutoFit/>
          </a:bodyPr>
          <a:lstStyle/>
          <a:p>
            <a:pPr marL="1167130" marR="354330" indent="-805815">
              <a:lnSpc>
                <a:spcPts val="3500"/>
              </a:lnSpc>
              <a:spcBef>
                <a:spcPts val="3490"/>
              </a:spcBef>
            </a:pPr>
            <a:r>
              <a:rPr sz="3200" b="1" spc="-5" dirty="0">
                <a:latin typeface="Calibri"/>
                <a:cs typeface="Calibri"/>
              </a:rPr>
              <a:t>Placówki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naukowo- </a:t>
            </a:r>
            <a:r>
              <a:rPr sz="3200" b="1" spc="-71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badawcze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643670" y="6278422"/>
            <a:ext cx="1802764" cy="1820545"/>
            <a:chOff x="2643670" y="6278422"/>
            <a:chExt cx="1802764" cy="1820545"/>
          </a:xfrm>
        </p:grpSpPr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48711" y="6281928"/>
              <a:ext cx="1792224" cy="181051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650020" y="6284772"/>
              <a:ext cx="1790064" cy="1807845"/>
            </a:xfrm>
            <a:custGeom>
              <a:avLst/>
              <a:gdLst/>
              <a:ahLst/>
              <a:cxnLst/>
              <a:rect l="l" t="t" r="r" b="b"/>
              <a:pathLst>
                <a:path w="1790064" h="1807845">
                  <a:moveTo>
                    <a:pt x="0" y="0"/>
                  </a:moveTo>
                  <a:lnTo>
                    <a:pt x="1789511" y="0"/>
                  </a:lnTo>
                  <a:lnTo>
                    <a:pt x="1789511" y="1807591"/>
                  </a:lnTo>
                  <a:lnTo>
                    <a:pt x="0" y="180759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650020" y="8390610"/>
            <a:ext cx="3996690" cy="1807845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170180" rIns="0" bIns="0" rtlCol="0">
            <a:spAutoFit/>
          </a:bodyPr>
          <a:lstStyle/>
          <a:p>
            <a:pPr algn="ctr">
              <a:lnSpc>
                <a:spcPts val="3670"/>
              </a:lnSpc>
              <a:spcBef>
                <a:spcPts val="1340"/>
              </a:spcBef>
            </a:pPr>
            <a:r>
              <a:rPr sz="3200" b="1" spc="-20" dirty="0">
                <a:latin typeface="Calibri"/>
                <a:cs typeface="Calibri"/>
              </a:rPr>
              <a:t>Produkcja</a:t>
            </a:r>
            <a:endParaRPr sz="3200">
              <a:latin typeface="Calibri"/>
              <a:cs typeface="Calibri"/>
            </a:endParaRPr>
          </a:p>
          <a:p>
            <a:pPr marL="735330" marR="727075" algn="ctr">
              <a:lnSpc>
                <a:spcPts val="3500"/>
              </a:lnSpc>
              <a:spcBef>
                <a:spcPts val="229"/>
              </a:spcBef>
            </a:pPr>
            <a:r>
              <a:rPr sz="3200" b="1" dirty="0">
                <a:latin typeface="Calibri"/>
                <a:cs typeface="Calibri"/>
              </a:rPr>
              <a:t>i </a:t>
            </a:r>
            <a:r>
              <a:rPr sz="3200" b="1" spc="-25" dirty="0">
                <a:latin typeface="Calibri"/>
                <a:cs typeface="Calibri"/>
              </a:rPr>
              <a:t>przetwórstwo </a:t>
            </a:r>
            <a:r>
              <a:rPr sz="3200" b="1" spc="-71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żywności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819201" y="8384260"/>
            <a:ext cx="1802764" cy="1820545"/>
            <a:chOff x="6819201" y="8384260"/>
            <a:chExt cx="1802764" cy="1820545"/>
          </a:xfrm>
        </p:grpSpPr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24472" y="8390610"/>
              <a:ext cx="1795272" cy="180758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825551" y="8390610"/>
              <a:ext cx="1790064" cy="1807845"/>
            </a:xfrm>
            <a:custGeom>
              <a:avLst/>
              <a:gdLst/>
              <a:ahLst/>
              <a:cxnLst/>
              <a:rect l="l" t="t" r="r" b="b"/>
              <a:pathLst>
                <a:path w="1790065" h="1807845">
                  <a:moveTo>
                    <a:pt x="0" y="0"/>
                  </a:moveTo>
                  <a:lnTo>
                    <a:pt x="1789511" y="0"/>
                  </a:lnTo>
                  <a:lnTo>
                    <a:pt x="1789511" y="1807591"/>
                  </a:lnTo>
                  <a:lnTo>
                    <a:pt x="0" y="180759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1803583" y="2073109"/>
            <a:ext cx="3996690" cy="1807845"/>
          </a:xfrm>
          <a:prstGeom prst="rect">
            <a:avLst/>
          </a:prstGeom>
          <a:ln w="12700">
            <a:solidFill>
              <a:srgbClr val="FFFFFF"/>
            </a:solidFill>
          </a:ln>
        </p:spPr>
        <p:txBody>
          <a:bodyPr vert="horz" wrap="square" lIns="0" tIns="445134" rIns="0" bIns="0" rtlCol="0">
            <a:spAutoFit/>
          </a:bodyPr>
          <a:lstStyle/>
          <a:p>
            <a:pPr marL="532130" marR="273050" indent="-250825">
              <a:lnSpc>
                <a:spcPts val="3500"/>
              </a:lnSpc>
              <a:spcBef>
                <a:spcPts val="3504"/>
              </a:spcBef>
            </a:pPr>
            <a:r>
              <a:rPr sz="3200" b="1" spc="-10" dirty="0">
                <a:latin typeface="Calibri"/>
                <a:cs typeface="Calibri"/>
              </a:rPr>
              <a:t>Inspekcje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urzędowej </a:t>
            </a:r>
            <a:r>
              <a:rPr sz="3200" b="1" spc="-705" dirty="0">
                <a:latin typeface="Calibri"/>
                <a:cs typeface="Calibri"/>
              </a:rPr>
              <a:t> </a:t>
            </a:r>
            <a:r>
              <a:rPr sz="3200" b="1" spc="-25" dirty="0">
                <a:latin typeface="Calibri"/>
                <a:cs typeface="Calibri"/>
              </a:rPr>
              <a:t>kontroli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żywności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062216" y="390143"/>
            <a:ext cx="9424670" cy="3496945"/>
            <a:chOff x="7062216" y="390143"/>
            <a:chExt cx="9424670" cy="3496945"/>
          </a:xfrm>
        </p:grpSpPr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62216" y="390143"/>
              <a:ext cx="9424416" cy="163067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218946" y="469277"/>
              <a:ext cx="9112250" cy="1472565"/>
            </a:xfrm>
            <a:custGeom>
              <a:avLst/>
              <a:gdLst/>
              <a:ahLst/>
              <a:cxnLst/>
              <a:rect l="l" t="t" r="r" b="b"/>
              <a:pathLst>
                <a:path w="9112250" h="1472564">
                  <a:moveTo>
                    <a:pt x="9111983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9111983" y="1472552"/>
                  </a:lnTo>
                  <a:lnTo>
                    <a:pt x="9111983" y="0"/>
                  </a:lnTo>
                  <a:close/>
                </a:path>
              </a:pathLst>
            </a:custGeom>
            <a:solidFill>
              <a:srgbClr val="3656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29800" y="2073109"/>
              <a:ext cx="1795272" cy="1807578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9835121" y="2073109"/>
              <a:ext cx="1790064" cy="1807845"/>
            </a:xfrm>
            <a:custGeom>
              <a:avLst/>
              <a:gdLst/>
              <a:ahLst/>
              <a:cxnLst/>
              <a:rect l="l" t="t" r="r" b="b"/>
              <a:pathLst>
                <a:path w="1790065" h="1807845">
                  <a:moveTo>
                    <a:pt x="0" y="0"/>
                  </a:moveTo>
                  <a:lnTo>
                    <a:pt x="1789511" y="0"/>
                  </a:lnTo>
                  <a:lnTo>
                    <a:pt x="1789511" y="1807591"/>
                  </a:lnTo>
                  <a:lnTo>
                    <a:pt x="0" y="180759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91984" y="509015"/>
              <a:ext cx="8784336" cy="1667255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9835121" y="4178947"/>
            <a:ext cx="3996690" cy="1807845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220345" rIns="0" bIns="0" rtlCol="0">
            <a:spAutoFit/>
          </a:bodyPr>
          <a:lstStyle/>
          <a:p>
            <a:pPr marL="283845" marR="274955" algn="ctr">
              <a:lnSpc>
                <a:spcPts val="3500"/>
              </a:lnSpc>
              <a:spcBef>
                <a:spcPts val="1735"/>
              </a:spcBef>
            </a:pPr>
            <a:r>
              <a:rPr sz="3200" b="1" spc="-10" dirty="0">
                <a:latin typeface="Calibri"/>
                <a:cs typeface="Calibri"/>
              </a:rPr>
              <a:t>Zarządzanie </a:t>
            </a:r>
            <a:r>
              <a:rPr sz="3200" b="1" spc="-15" dirty="0">
                <a:latin typeface="Calibri"/>
                <a:cs typeface="Calibri"/>
              </a:rPr>
              <a:t>jakością </a:t>
            </a:r>
            <a:r>
              <a:rPr sz="3200" b="1" spc="-71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i </a:t>
            </a:r>
            <a:r>
              <a:rPr sz="3200" b="1" spc="-15" dirty="0">
                <a:latin typeface="Calibri"/>
                <a:cs typeface="Calibri"/>
              </a:rPr>
              <a:t>bezpieczeństwem </a:t>
            </a:r>
            <a:r>
              <a:rPr sz="3200" b="1" spc="-1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żywności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4004289" y="4172597"/>
            <a:ext cx="1802764" cy="1820545"/>
            <a:chOff x="14004289" y="4172597"/>
            <a:chExt cx="1802764" cy="1820545"/>
          </a:xfrm>
        </p:grpSpPr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008607" y="4178807"/>
              <a:ext cx="1792223" cy="181051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4010639" y="4178947"/>
              <a:ext cx="1790064" cy="1807845"/>
            </a:xfrm>
            <a:custGeom>
              <a:avLst/>
              <a:gdLst/>
              <a:ahLst/>
              <a:cxnLst/>
              <a:rect l="l" t="t" r="r" b="b"/>
              <a:pathLst>
                <a:path w="1790065" h="1807845">
                  <a:moveTo>
                    <a:pt x="0" y="0"/>
                  </a:moveTo>
                  <a:lnTo>
                    <a:pt x="1789511" y="0"/>
                  </a:lnTo>
                  <a:lnTo>
                    <a:pt x="1789511" y="1807591"/>
                  </a:lnTo>
                  <a:lnTo>
                    <a:pt x="0" y="180759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1803583" y="6284772"/>
            <a:ext cx="3996690" cy="1807845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443230" rIns="0" bIns="0" rtlCol="0">
            <a:spAutoFit/>
          </a:bodyPr>
          <a:lstStyle/>
          <a:p>
            <a:pPr marL="404495" marR="126364" indent="-267970">
              <a:lnSpc>
                <a:spcPts val="3500"/>
              </a:lnSpc>
              <a:spcBef>
                <a:spcPts val="3490"/>
              </a:spcBef>
            </a:pPr>
            <a:r>
              <a:rPr sz="3200" b="1" spc="-15" dirty="0">
                <a:latin typeface="Calibri"/>
                <a:cs typeface="Calibri"/>
              </a:rPr>
              <a:t>Laboratoria</a:t>
            </a:r>
            <a:r>
              <a:rPr sz="3200" b="1" spc="-8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zajmujące </a:t>
            </a:r>
            <a:r>
              <a:rPr sz="3200" b="1" spc="-71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się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oceną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żywności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9828771" y="6278422"/>
            <a:ext cx="1802764" cy="1820545"/>
            <a:chOff x="9828771" y="6278422"/>
            <a:chExt cx="1802764" cy="1820545"/>
          </a:xfrm>
        </p:grpSpPr>
        <p:pic>
          <p:nvPicPr>
            <p:cNvPr id="38" name="object 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829800" y="6284772"/>
              <a:ext cx="1795272" cy="180759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9835121" y="6284772"/>
              <a:ext cx="1790064" cy="1807845"/>
            </a:xfrm>
            <a:custGeom>
              <a:avLst/>
              <a:gdLst/>
              <a:ahLst/>
              <a:cxnLst/>
              <a:rect l="l" t="t" r="r" b="b"/>
              <a:pathLst>
                <a:path w="1790065" h="1807845">
                  <a:moveTo>
                    <a:pt x="0" y="0"/>
                  </a:moveTo>
                  <a:lnTo>
                    <a:pt x="1789511" y="0"/>
                  </a:lnTo>
                  <a:lnTo>
                    <a:pt x="1789511" y="1807591"/>
                  </a:lnTo>
                  <a:lnTo>
                    <a:pt x="0" y="180759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9835121" y="8390610"/>
            <a:ext cx="3996690" cy="1807845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220979" rIns="0" bIns="0" rtlCol="0">
            <a:spAutoFit/>
          </a:bodyPr>
          <a:lstStyle/>
          <a:p>
            <a:pPr marL="130810" marR="126364" algn="ctr">
              <a:lnSpc>
                <a:spcPts val="3500"/>
              </a:lnSpc>
              <a:spcBef>
                <a:spcPts val="1739"/>
              </a:spcBef>
            </a:pPr>
            <a:r>
              <a:rPr sz="3200" b="1" spc="-20" dirty="0">
                <a:latin typeface="Calibri"/>
                <a:cs typeface="Calibri"/>
              </a:rPr>
              <a:t>Organizacje </a:t>
            </a:r>
            <a:r>
              <a:rPr sz="3200" b="1" spc="-10" dirty="0">
                <a:latin typeface="Calibri"/>
                <a:cs typeface="Calibri"/>
              </a:rPr>
              <a:t>zajmujące </a:t>
            </a:r>
            <a:r>
              <a:rPr sz="3200" b="1" spc="-71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się </a:t>
            </a:r>
            <a:r>
              <a:rPr sz="3200" b="1" spc="-10" dirty="0">
                <a:latin typeface="Calibri"/>
                <a:cs typeface="Calibri"/>
              </a:rPr>
              <a:t>ochroną 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konsumentów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4004289" y="8384260"/>
            <a:ext cx="1802764" cy="1820545"/>
            <a:chOff x="14004289" y="8384260"/>
            <a:chExt cx="1802764" cy="1820545"/>
          </a:xfrm>
        </p:grpSpPr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008607" y="8390610"/>
              <a:ext cx="1795272" cy="180758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4010639" y="8390610"/>
              <a:ext cx="1790064" cy="1807845"/>
            </a:xfrm>
            <a:custGeom>
              <a:avLst/>
              <a:gdLst/>
              <a:ahLst/>
              <a:cxnLst/>
              <a:rect l="l" t="t" r="r" b="b"/>
              <a:pathLst>
                <a:path w="1790065" h="1807845">
                  <a:moveTo>
                    <a:pt x="0" y="0"/>
                  </a:moveTo>
                  <a:lnTo>
                    <a:pt x="1789511" y="0"/>
                  </a:lnTo>
                  <a:lnTo>
                    <a:pt x="1789511" y="1807591"/>
                  </a:lnTo>
                  <a:lnTo>
                    <a:pt x="0" y="180759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7218946" y="469277"/>
            <a:ext cx="911225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marL="740410">
              <a:lnSpc>
                <a:spcPct val="100000"/>
              </a:lnSpc>
              <a:spcBef>
                <a:spcPts val="1800"/>
              </a:spcBef>
            </a:pPr>
            <a:r>
              <a:rPr sz="6000" b="1" spc="-15" dirty="0">
                <a:solidFill>
                  <a:srgbClr val="FFFFFF"/>
                </a:solidFill>
                <a:latin typeface="Calibri"/>
                <a:cs typeface="Calibri"/>
              </a:rPr>
              <a:t>Perspektywy</a:t>
            </a:r>
            <a:r>
              <a:rPr sz="6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zawodowe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46" name="Prostokąt 45">
            <a:extLst>
              <a:ext uri="{FF2B5EF4-FFF2-40B4-BE49-F238E27FC236}">
                <a16:creationId xmlns:a16="http://schemas.microsoft.com/office/drawing/2014/main" id="{1BA9EF8E-2DBB-0372-AAD2-1A9E778AF1C2}"/>
              </a:ext>
            </a:extLst>
          </p:cNvPr>
          <p:cNvSpPr/>
          <p:nvPr/>
        </p:nvSpPr>
        <p:spPr>
          <a:xfrm>
            <a:off x="457200" y="8156135"/>
            <a:ext cx="2133600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7" name="Picture 4">
            <a:extLst>
              <a:ext uri="{FF2B5EF4-FFF2-40B4-BE49-F238E27FC236}">
                <a16:creationId xmlns:a16="http://schemas.microsoft.com/office/drawing/2014/main" id="{70BEDB63-D132-4C08-16F1-E43F616034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67633" y="5696203"/>
            <a:ext cx="458025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0" b="1" spc="-45" dirty="0">
                <a:solidFill>
                  <a:srgbClr val="006600"/>
                </a:solidFill>
                <a:latin typeface="Calibri"/>
                <a:cs typeface="Calibri"/>
              </a:rPr>
              <a:t>Dietetyka</a:t>
            </a:r>
            <a:endParaRPr sz="9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78151" y="752855"/>
            <a:ext cx="4691380" cy="1789430"/>
            <a:chOff x="1978151" y="752855"/>
            <a:chExt cx="4691380" cy="17894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8151" y="752855"/>
              <a:ext cx="4690872" cy="163372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86622" y="833589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8063" y="871727"/>
              <a:ext cx="3096767" cy="167030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86622" y="833589"/>
            <a:ext cx="4472940" cy="1472565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marL="1180465">
              <a:lnSpc>
                <a:spcPct val="100000"/>
              </a:lnSpc>
              <a:spcBef>
                <a:spcPts val="1785"/>
              </a:spcBef>
            </a:pPr>
            <a:r>
              <a:rPr sz="6000" spc="-35" dirty="0">
                <a:solidFill>
                  <a:srgbClr val="FFFFFF"/>
                </a:solidFill>
              </a:rPr>
              <a:t>ŻCziOŻ</a:t>
            </a:r>
            <a:endParaRPr sz="6000"/>
          </a:p>
        </p:txBody>
      </p:sp>
      <p:grpSp>
        <p:nvGrpSpPr>
          <p:cNvPr id="8" name="object 8"/>
          <p:cNvGrpSpPr/>
          <p:nvPr/>
        </p:nvGrpSpPr>
        <p:grpSpPr>
          <a:xfrm>
            <a:off x="11618976" y="752855"/>
            <a:ext cx="4691380" cy="1789430"/>
            <a:chOff x="11618976" y="752855"/>
            <a:chExt cx="4691380" cy="178943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18976" y="752855"/>
              <a:ext cx="4690872" cy="163372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728538" y="833589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51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51" y="1472552"/>
                  </a:lnTo>
                  <a:lnTo>
                    <a:pt x="4472851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20472" y="871727"/>
              <a:ext cx="2136647" cy="167030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728539" y="833589"/>
            <a:ext cx="4472940" cy="1472565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85"/>
              </a:spcBef>
            </a:pPr>
            <a:r>
              <a:rPr sz="6000" b="1" spc="-5" dirty="0">
                <a:solidFill>
                  <a:srgbClr val="FFFFFF"/>
                </a:solidFill>
                <a:latin typeface="Calibri"/>
                <a:cs typeface="Calibri"/>
              </a:rPr>
              <a:t>GiH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97040" y="752855"/>
            <a:ext cx="4693920" cy="1789430"/>
            <a:chOff x="6797040" y="752855"/>
            <a:chExt cx="4693920" cy="178943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97040" y="752855"/>
              <a:ext cx="4693920" cy="163372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907580" y="833589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56704" y="871727"/>
              <a:ext cx="4020311" cy="1670303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907580" y="833589"/>
            <a:ext cx="4472940" cy="1472565"/>
          </a:xfrm>
          <a:prstGeom prst="rect">
            <a:avLst/>
          </a:prstGeom>
        </p:spPr>
        <p:txBody>
          <a:bodyPr vert="horz" wrap="square" lIns="0" tIns="2266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85"/>
              </a:spcBef>
            </a:pP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Dietetyka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86622" y="2541320"/>
            <a:ext cx="14114780" cy="1016000"/>
          </a:xfrm>
          <a:prstGeom prst="rect">
            <a:avLst/>
          </a:prstGeom>
          <a:solidFill>
            <a:srgbClr val="0066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7159"/>
              </a:lnSpc>
            </a:pPr>
            <a:r>
              <a:rPr sz="6000" spc="-5" dirty="0">
                <a:solidFill>
                  <a:srgbClr val="FFFFFF"/>
                </a:solidFill>
                <a:latin typeface="Calibri"/>
                <a:cs typeface="Calibri"/>
              </a:rPr>
              <a:t>Kierunek</a:t>
            </a:r>
            <a:endParaRPr sz="60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689604" y="4490075"/>
            <a:ext cx="6511785" cy="5399163"/>
          </a:xfrm>
          <a:prstGeom prst="rect">
            <a:avLst/>
          </a:prstGeom>
        </p:spPr>
      </p:pic>
      <p:sp>
        <p:nvSpPr>
          <p:cNvPr id="20" name="Prostokąt 19">
            <a:extLst>
              <a:ext uri="{FF2B5EF4-FFF2-40B4-BE49-F238E27FC236}">
                <a16:creationId xmlns:a16="http://schemas.microsoft.com/office/drawing/2014/main" id="{D8EC6130-35D0-AF10-F444-3885662FA108}"/>
              </a:ext>
            </a:extLst>
          </p:cNvPr>
          <p:cNvSpPr/>
          <p:nvPr/>
        </p:nvSpPr>
        <p:spPr>
          <a:xfrm>
            <a:off x="586183" y="8156135"/>
            <a:ext cx="2133600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1" name="Picture 4">
            <a:extLst>
              <a:ext uri="{FF2B5EF4-FFF2-40B4-BE49-F238E27FC236}">
                <a16:creationId xmlns:a16="http://schemas.microsoft.com/office/drawing/2014/main" id="{A15AB413-B36D-B552-0C84-B60EFE8260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94773" y="4861052"/>
            <a:ext cx="5335270" cy="368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6000" b="1" spc="-20" dirty="0">
                <a:solidFill>
                  <a:srgbClr val="006600"/>
                </a:solidFill>
                <a:latin typeface="Calibri"/>
                <a:cs typeface="Calibri"/>
              </a:rPr>
              <a:t>przygotowuje</a:t>
            </a:r>
            <a:r>
              <a:rPr sz="6000" b="1" spc="-9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spc="5" dirty="0">
                <a:solidFill>
                  <a:srgbClr val="006600"/>
                </a:solidFill>
                <a:latin typeface="Calibri"/>
                <a:cs typeface="Calibri"/>
              </a:rPr>
              <a:t>do </a:t>
            </a:r>
            <a:r>
              <a:rPr sz="6000" b="1" spc="-134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spc="-25" dirty="0">
                <a:solidFill>
                  <a:srgbClr val="006600"/>
                </a:solidFill>
                <a:latin typeface="Calibri"/>
                <a:cs typeface="Calibri"/>
              </a:rPr>
              <a:t>prowadzenia </a:t>
            </a:r>
            <a:r>
              <a:rPr sz="6000" b="1" spc="-2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spc="-15" dirty="0">
                <a:solidFill>
                  <a:srgbClr val="006600"/>
                </a:solidFill>
                <a:latin typeface="Calibri"/>
                <a:cs typeface="Calibri"/>
              </a:rPr>
              <a:t>dietoprofilaktyki </a:t>
            </a:r>
            <a:r>
              <a:rPr sz="6000" b="1" spc="-134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dirty="0">
                <a:solidFill>
                  <a:srgbClr val="006600"/>
                </a:solidFill>
                <a:latin typeface="Calibri"/>
                <a:cs typeface="Calibri"/>
              </a:rPr>
              <a:t>i</a:t>
            </a:r>
            <a:r>
              <a:rPr sz="6000" b="1" spc="-1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spc="-30" dirty="0">
                <a:solidFill>
                  <a:srgbClr val="006600"/>
                </a:solidFill>
                <a:latin typeface="Calibri"/>
                <a:cs typeface="Calibri"/>
              </a:rPr>
              <a:t>dietoterapii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78151" y="746759"/>
            <a:ext cx="4691380" cy="1786255"/>
            <a:chOff x="1978151" y="746759"/>
            <a:chExt cx="4691380" cy="17862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8151" y="746759"/>
              <a:ext cx="4690872" cy="163067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86622" y="825728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38" y="1472564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8063" y="865631"/>
              <a:ext cx="3096767" cy="166725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86622" y="825728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marL="1180465">
              <a:lnSpc>
                <a:spcPct val="100000"/>
              </a:lnSpc>
              <a:spcBef>
                <a:spcPts val="1800"/>
              </a:spcBef>
            </a:pPr>
            <a:r>
              <a:rPr sz="6000" spc="-35" dirty="0">
                <a:solidFill>
                  <a:srgbClr val="FFFFFF"/>
                </a:solidFill>
              </a:rPr>
              <a:t>ŻCziOŻ</a:t>
            </a:r>
            <a:endParaRPr sz="6000"/>
          </a:p>
        </p:txBody>
      </p:sp>
      <p:grpSp>
        <p:nvGrpSpPr>
          <p:cNvPr id="8" name="object 8"/>
          <p:cNvGrpSpPr/>
          <p:nvPr/>
        </p:nvGrpSpPr>
        <p:grpSpPr>
          <a:xfrm>
            <a:off x="11618976" y="746759"/>
            <a:ext cx="4691380" cy="1786255"/>
            <a:chOff x="11618976" y="746759"/>
            <a:chExt cx="4691380" cy="178625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18976" y="746759"/>
              <a:ext cx="4690872" cy="163067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728538" y="825728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51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51" y="1472564"/>
                  </a:lnTo>
                  <a:lnTo>
                    <a:pt x="4472851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20472" y="865631"/>
              <a:ext cx="2136647" cy="166725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728539" y="825728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</a:pPr>
            <a:r>
              <a:rPr sz="6000" b="1" spc="-5" dirty="0">
                <a:solidFill>
                  <a:srgbClr val="FFFFFF"/>
                </a:solidFill>
                <a:latin typeface="Calibri"/>
                <a:cs typeface="Calibri"/>
              </a:rPr>
              <a:t>GiH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97040" y="746759"/>
            <a:ext cx="4693920" cy="1786255"/>
            <a:chOff x="6797040" y="746759"/>
            <a:chExt cx="4693920" cy="1786255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97040" y="746759"/>
              <a:ext cx="4693920" cy="1630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907580" y="825728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38" y="1472564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56704" y="865631"/>
              <a:ext cx="4020311" cy="1667255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907580" y="825728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</a:pP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Dietetyka</a:t>
            </a:r>
            <a:endParaRPr sz="60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689604" y="4490075"/>
            <a:ext cx="6511785" cy="5399163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086622" y="2541320"/>
            <a:ext cx="14114780" cy="1016000"/>
          </a:xfrm>
          <a:prstGeom prst="rect">
            <a:avLst/>
          </a:prstGeom>
          <a:solidFill>
            <a:srgbClr val="0066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7159"/>
              </a:lnSpc>
            </a:pPr>
            <a:r>
              <a:rPr sz="6000" spc="-30" dirty="0">
                <a:solidFill>
                  <a:srgbClr val="FFFFFF"/>
                </a:solidFill>
                <a:latin typeface="Calibri"/>
                <a:cs typeface="Calibri"/>
              </a:rPr>
              <a:t>Dietetyka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6BF08A06-1A52-9EF9-6833-B0EF038E05AC}"/>
              </a:ext>
            </a:extLst>
          </p:cNvPr>
          <p:cNvSpPr/>
          <p:nvPr/>
        </p:nvSpPr>
        <p:spPr>
          <a:xfrm>
            <a:off x="586183" y="8156135"/>
            <a:ext cx="2133600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1" name="Picture 4">
            <a:extLst>
              <a:ext uri="{FF2B5EF4-FFF2-40B4-BE49-F238E27FC236}">
                <a16:creationId xmlns:a16="http://schemas.microsoft.com/office/drawing/2014/main" id="{C07A1151-BB55-AA1B-BE2D-7727266E4B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31481" y="5272532"/>
            <a:ext cx="9131935" cy="2041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pl-PL" sz="7200" b="1" dirty="0">
                <a:solidFill>
                  <a:srgbClr val="F6AA1A"/>
                </a:solidFill>
                <a:latin typeface="Calibri"/>
                <a:cs typeface="Calibri"/>
              </a:rPr>
              <a:t>1</a:t>
            </a:r>
            <a:r>
              <a:rPr sz="7200" b="1" spc="-55" dirty="0">
                <a:solidFill>
                  <a:srgbClr val="F6AA1A"/>
                </a:solidFill>
                <a:latin typeface="Calibri"/>
                <a:cs typeface="Calibri"/>
              </a:rPr>
              <a:t> </a:t>
            </a:r>
            <a:r>
              <a:rPr sz="7200" b="1" spc="-25" dirty="0" err="1">
                <a:solidFill>
                  <a:srgbClr val="F6AA1A"/>
                </a:solidFill>
                <a:latin typeface="Calibri"/>
                <a:cs typeface="Calibri"/>
              </a:rPr>
              <a:t>miejsce</a:t>
            </a:r>
            <a:r>
              <a:rPr sz="7200" b="1" spc="-70" dirty="0">
                <a:solidFill>
                  <a:srgbClr val="F6AA1A"/>
                </a:solidFill>
                <a:latin typeface="Calibri"/>
                <a:cs typeface="Calibri"/>
              </a:rPr>
              <a:t> </a:t>
            </a:r>
            <a:r>
              <a:rPr sz="7200" b="1" spc="-25" dirty="0">
                <a:solidFill>
                  <a:srgbClr val="006600"/>
                </a:solidFill>
                <a:latin typeface="Calibri"/>
                <a:cs typeface="Calibri"/>
              </a:rPr>
              <a:t>(</a:t>
            </a:r>
            <a:r>
              <a:rPr lang="pl-PL" sz="7200" b="1" spc="-25" dirty="0">
                <a:solidFill>
                  <a:srgbClr val="006600"/>
                </a:solidFill>
                <a:latin typeface="Calibri"/>
                <a:cs typeface="Calibri"/>
              </a:rPr>
              <a:t>100</a:t>
            </a:r>
            <a:r>
              <a:rPr sz="7200" b="1" spc="-25" dirty="0">
                <a:solidFill>
                  <a:srgbClr val="006600"/>
                </a:solidFill>
                <a:latin typeface="Calibri"/>
                <a:cs typeface="Calibri"/>
              </a:rPr>
              <a:t>/100</a:t>
            </a:r>
            <a:r>
              <a:rPr sz="7200" b="1" spc="-6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7200" b="1" spc="-35" dirty="0">
                <a:solidFill>
                  <a:srgbClr val="006600"/>
                </a:solidFill>
                <a:latin typeface="Calibri"/>
                <a:cs typeface="Calibri"/>
              </a:rPr>
              <a:t>pkt)</a:t>
            </a:r>
            <a:endParaRPr sz="72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5"/>
              </a:spcBef>
            </a:pPr>
            <a:r>
              <a:rPr sz="5900" spc="-15" dirty="0">
                <a:solidFill>
                  <a:srgbClr val="006600"/>
                </a:solidFill>
                <a:latin typeface="Calibri"/>
                <a:cs typeface="Calibri"/>
              </a:rPr>
              <a:t>wśród</a:t>
            </a:r>
            <a:r>
              <a:rPr sz="5900" spc="2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900" spc="-10" dirty="0">
                <a:solidFill>
                  <a:srgbClr val="006600"/>
                </a:solidFill>
                <a:latin typeface="Calibri"/>
                <a:cs typeface="Calibri"/>
              </a:rPr>
              <a:t>kierunków</a:t>
            </a:r>
            <a:r>
              <a:rPr sz="5900" spc="3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900" spc="-15" dirty="0">
                <a:solidFill>
                  <a:srgbClr val="006600"/>
                </a:solidFill>
                <a:latin typeface="Calibri"/>
                <a:cs typeface="Calibri"/>
              </a:rPr>
              <a:t>dietetyka</a:t>
            </a:r>
            <a:endParaRPr sz="5900" dirty="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78151" y="792480"/>
            <a:ext cx="4691380" cy="1789430"/>
            <a:chOff x="1978151" y="792480"/>
            <a:chExt cx="4691380" cy="17894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8151" y="792480"/>
              <a:ext cx="4690872" cy="163067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86622" y="872236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8063" y="911352"/>
              <a:ext cx="3096767" cy="167030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86622" y="872236"/>
            <a:ext cx="4472940" cy="1472565"/>
          </a:xfrm>
          <a:prstGeom prst="rect">
            <a:avLst/>
          </a:prstGeom>
        </p:spPr>
        <p:txBody>
          <a:bodyPr vert="horz" wrap="square" lIns="0" tIns="227965" rIns="0" bIns="0" rtlCol="0">
            <a:spAutoFit/>
          </a:bodyPr>
          <a:lstStyle/>
          <a:p>
            <a:pPr marL="1180465">
              <a:lnSpc>
                <a:spcPct val="100000"/>
              </a:lnSpc>
              <a:spcBef>
                <a:spcPts val="1795"/>
              </a:spcBef>
            </a:pPr>
            <a:r>
              <a:rPr sz="6000" spc="-35" dirty="0">
                <a:solidFill>
                  <a:srgbClr val="FFFFFF"/>
                </a:solidFill>
              </a:rPr>
              <a:t>ŻCziOŻ</a:t>
            </a:r>
            <a:endParaRPr sz="6000"/>
          </a:p>
        </p:txBody>
      </p:sp>
      <p:grpSp>
        <p:nvGrpSpPr>
          <p:cNvPr id="8" name="object 8"/>
          <p:cNvGrpSpPr/>
          <p:nvPr/>
        </p:nvGrpSpPr>
        <p:grpSpPr>
          <a:xfrm>
            <a:off x="11618976" y="792480"/>
            <a:ext cx="4691380" cy="1789430"/>
            <a:chOff x="11618976" y="792480"/>
            <a:chExt cx="4691380" cy="178943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18976" y="792480"/>
              <a:ext cx="4690872" cy="163067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728538" y="872236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51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51" y="1472552"/>
                  </a:lnTo>
                  <a:lnTo>
                    <a:pt x="4472851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20472" y="911352"/>
              <a:ext cx="2136647" cy="167030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728539" y="872236"/>
            <a:ext cx="4472940" cy="1472565"/>
          </a:xfrm>
          <a:prstGeom prst="rect">
            <a:avLst/>
          </a:prstGeom>
        </p:spPr>
        <p:txBody>
          <a:bodyPr vert="horz" wrap="square" lIns="0" tIns="2279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95"/>
              </a:spcBef>
            </a:pPr>
            <a:r>
              <a:rPr sz="6000" b="1" spc="-5" dirty="0">
                <a:solidFill>
                  <a:srgbClr val="FFFFFF"/>
                </a:solidFill>
                <a:latin typeface="Calibri"/>
                <a:cs typeface="Calibri"/>
              </a:rPr>
              <a:t>GiH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97040" y="792480"/>
            <a:ext cx="4693920" cy="1789430"/>
            <a:chOff x="6797040" y="792480"/>
            <a:chExt cx="4693920" cy="178943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97040" y="792480"/>
              <a:ext cx="4693920" cy="1630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907580" y="872236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56704" y="911352"/>
              <a:ext cx="4020311" cy="1670303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907580" y="872236"/>
            <a:ext cx="4472940" cy="1472565"/>
          </a:xfrm>
          <a:prstGeom prst="rect">
            <a:avLst/>
          </a:prstGeom>
        </p:spPr>
        <p:txBody>
          <a:bodyPr vert="horz" wrap="square" lIns="0" tIns="2279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95"/>
              </a:spcBef>
            </a:pP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Dietetyka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B8CFB26C-C692-DFB2-673A-A58CCDA28E3E}"/>
              </a:ext>
            </a:extLst>
          </p:cNvPr>
          <p:cNvSpPr/>
          <p:nvPr/>
        </p:nvSpPr>
        <p:spPr>
          <a:xfrm>
            <a:off x="586183" y="8156135"/>
            <a:ext cx="2133600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1" name="Picture 4">
            <a:extLst>
              <a:ext uri="{FF2B5EF4-FFF2-40B4-BE49-F238E27FC236}">
                <a16:creationId xmlns:a16="http://schemas.microsoft.com/office/drawing/2014/main" id="{E79E3343-330A-E446-138C-CD93608E70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  <p:pic>
        <p:nvPicPr>
          <p:cNvPr id="18" name="Picture 12" descr="Ranking Szkół Wyższych Perspektywy 2023">
            <a:extLst>
              <a:ext uri="{FF2B5EF4-FFF2-40B4-BE49-F238E27FC236}">
                <a16:creationId xmlns:a16="http://schemas.microsoft.com/office/drawing/2014/main" id="{EDC39C71-25F4-BB47-B403-55E50E287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493" y="3312684"/>
            <a:ext cx="5253038" cy="469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451285"/>
              </p:ext>
            </p:extLst>
          </p:nvPr>
        </p:nvGraphicFramePr>
        <p:xfrm>
          <a:off x="2072335" y="3489350"/>
          <a:ext cx="6910070" cy="63479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55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1872">
                <a:tc gridSpan="2">
                  <a:txBody>
                    <a:bodyPr/>
                    <a:lstStyle/>
                    <a:p>
                      <a:pPr marL="87630" algn="ctr">
                        <a:lnSpc>
                          <a:spcPts val="4395"/>
                        </a:lnSpc>
                      </a:pPr>
                      <a:r>
                        <a:rPr sz="4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STUDIA</a:t>
                      </a:r>
                      <a:r>
                        <a:rPr sz="42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4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I-stopnia</a:t>
                      </a:r>
                      <a:endParaRPr sz="4200">
                        <a:latin typeface="Calibri"/>
                        <a:cs typeface="Calibri"/>
                      </a:endParaRPr>
                    </a:p>
                    <a:p>
                      <a:pPr marL="88265" algn="ctr">
                        <a:lnSpc>
                          <a:spcPts val="3400"/>
                        </a:lnSpc>
                        <a:spcBef>
                          <a:spcPts val="70"/>
                        </a:spcBef>
                      </a:pPr>
                      <a:r>
                        <a:rPr sz="30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(licencjackie)</a:t>
                      </a:r>
                      <a:endParaRPr sz="3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8EC8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1">
                      <a:solidFill>
                        <a:srgbClr val="8EC846"/>
                      </a:solidFill>
                      <a:prstDash val="solid"/>
                    </a:lnR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1">
                      <a:solidFill>
                        <a:srgbClr val="8EC846"/>
                      </a:solidFill>
                      <a:prstDash val="solid"/>
                    </a:lnL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9960">
                <a:tc gridSpan="2">
                  <a:txBody>
                    <a:bodyPr/>
                    <a:lstStyle/>
                    <a:p>
                      <a:pPr marL="180340">
                        <a:lnSpc>
                          <a:spcPts val="3310"/>
                        </a:lnSpc>
                      </a:pPr>
                      <a:r>
                        <a:rPr sz="3000" b="1" spc="-5" dirty="0">
                          <a:latin typeface="Calibri"/>
                          <a:cs typeface="Calibri"/>
                        </a:rPr>
                        <a:t>Studia</a:t>
                      </a:r>
                      <a:r>
                        <a:rPr sz="3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b="1" spc="-10" dirty="0">
                          <a:latin typeface="Calibri"/>
                          <a:cs typeface="Calibri"/>
                        </a:rPr>
                        <a:t>stacjonarne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sz="2950" spc="45" dirty="0">
                          <a:latin typeface="Symbol"/>
                          <a:cs typeface="Symbol"/>
                        </a:rPr>
                        <a:t></a:t>
                      </a:r>
                      <a:r>
                        <a:rPr sz="29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b="1" spc="-5" dirty="0">
                          <a:latin typeface="Calibri"/>
                          <a:cs typeface="Calibri"/>
                        </a:rPr>
                        <a:t>3-letnie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sz="300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lang="pl-PL" sz="3000" dirty="0">
                          <a:latin typeface="Calibri"/>
                          <a:cs typeface="Calibri"/>
                        </a:rPr>
                        <a:t>90</a:t>
                      </a:r>
                      <a:r>
                        <a:rPr sz="30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spc="-5" dirty="0">
                          <a:latin typeface="Calibri"/>
                          <a:cs typeface="Calibri"/>
                        </a:rPr>
                        <a:t>miejsc)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8EC846"/>
                      </a:solidFill>
                      <a:prstDash val="solid"/>
                    </a:lnL>
                    <a:lnR w="38100">
                      <a:solidFill>
                        <a:srgbClr val="8EC846"/>
                      </a:solidFill>
                      <a:prstDash val="solid"/>
                    </a:lnR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1">
                      <a:solidFill>
                        <a:srgbClr val="8EC846"/>
                      </a:solidFill>
                      <a:prstDash val="solid"/>
                    </a:lnR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1">
                      <a:solidFill>
                        <a:srgbClr val="8EC846"/>
                      </a:solidFill>
                      <a:prstDash val="solid"/>
                    </a:lnL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9960">
                <a:tc gridSpan="2">
                  <a:txBody>
                    <a:bodyPr/>
                    <a:lstStyle/>
                    <a:p>
                      <a:pPr marL="180340">
                        <a:lnSpc>
                          <a:spcPts val="3320"/>
                        </a:lnSpc>
                      </a:pPr>
                      <a:r>
                        <a:rPr sz="3000" b="1" spc="-5" dirty="0">
                          <a:latin typeface="Calibri"/>
                          <a:cs typeface="Calibri"/>
                        </a:rPr>
                        <a:t>Studia</a:t>
                      </a:r>
                      <a:r>
                        <a:rPr sz="3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b="1" spc="-10" dirty="0">
                          <a:latin typeface="Calibri"/>
                          <a:cs typeface="Calibri"/>
                        </a:rPr>
                        <a:t>niestacjonarne (zaoczne)</a:t>
                      </a:r>
                      <a:endParaRPr sz="3000">
                        <a:latin typeface="Calibri"/>
                        <a:cs typeface="Calibri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sz="2950" spc="45" dirty="0">
                          <a:latin typeface="Symbol"/>
                          <a:cs typeface="Symbol"/>
                        </a:rPr>
                        <a:t></a:t>
                      </a:r>
                      <a:r>
                        <a:rPr sz="295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b="1" spc="-5" dirty="0">
                          <a:latin typeface="Calibri"/>
                          <a:cs typeface="Calibri"/>
                        </a:rPr>
                        <a:t>3,5-letnie</a:t>
                      </a:r>
                      <a:endParaRPr sz="3000">
                        <a:latin typeface="Calibri"/>
                        <a:cs typeface="Calibri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sz="3000" dirty="0">
                          <a:latin typeface="Calibri"/>
                          <a:cs typeface="Calibri"/>
                        </a:rPr>
                        <a:t>(60</a:t>
                      </a:r>
                      <a:r>
                        <a:rPr sz="3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spc="-5" dirty="0">
                          <a:latin typeface="Calibri"/>
                          <a:cs typeface="Calibri"/>
                        </a:rPr>
                        <a:t>miejsc)</a:t>
                      </a:r>
                      <a:endParaRPr sz="3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8EC846"/>
                      </a:solidFill>
                      <a:prstDash val="solid"/>
                    </a:lnL>
                    <a:lnR w="38100">
                      <a:solidFill>
                        <a:srgbClr val="8EC846"/>
                      </a:solidFill>
                      <a:prstDash val="solid"/>
                    </a:lnR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1">
                      <a:solidFill>
                        <a:srgbClr val="8EC846"/>
                      </a:solidFill>
                      <a:prstDash val="solid"/>
                    </a:lnR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1">
                      <a:solidFill>
                        <a:srgbClr val="8EC846"/>
                      </a:solidFill>
                      <a:prstDash val="solid"/>
                    </a:lnL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67141">
                <a:tc gridSpan="2"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  <a:spcBef>
                          <a:spcPts val="1755"/>
                        </a:spcBef>
                      </a:pPr>
                      <a:r>
                        <a:rPr sz="3000" b="1" spc="-10" dirty="0">
                          <a:latin typeface="Calibri"/>
                          <a:cs typeface="Calibri"/>
                        </a:rPr>
                        <a:t>Egzamin </a:t>
                      </a:r>
                      <a:r>
                        <a:rPr sz="3000" b="1" spc="-25" dirty="0">
                          <a:latin typeface="Calibri"/>
                          <a:cs typeface="Calibri"/>
                        </a:rPr>
                        <a:t>maturalny</a:t>
                      </a:r>
                      <a:r>
                        <a:rPr sz="30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3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b="1" spc="-5" dirty="0">
                          <a:latin typeface="Calibri"/>
                          <a:cs typeface="Calibri"/>
                        </a:rPr>
                        <a:t>jeden </a:t>
                      </a:r>
                      <a:r>
                        <a:rPr sz="3000" b="1" dirty="0">
                          <a:latin typeface="Calibri"/>
                          <a:cs typeface="Calibri"/>
                        </a:rPr>
                        <a:t>z</a:t>
                      </a:r>
                      <a:r>
                        <a:rPr sz="3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b="1" spc="-10" dirty="0">
                          <a:latin typeface="Calibri"/>
                          <a:cs typeface="Calibri"/>
                        </a:rPr>
                        <a:t>dwóch: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  <a:p>
                      <a:pPr marL="653415" indent="-42862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652780" algn="l"/>
                          <a:tab pos="653415" algn="l"/>
                        </a:tabLst>
                      </a:pPr>
                      <a:r>
                        <a:rPr sz="3000" spc="-5" dirty="0">
                          <a:latin typeface="Calibri"/>
                          <a:cs typeface="Calibri"/>
                        </a:rPr>
                        <a:t>biologia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  <a:p>
                      <a:pPr marL="653415" indent="-42862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652780" algn="l"/>
                          <a:tab pos="653415" algn="l"/>
                        </a:tabLst>
                      </a:pPr>
                      <a:r>
                        <a:rPr sz="3000" spc="-5" dirty="0">
                          <a:latin typeface="Calibri"/>
                          <a:cs typeface="Calibri"/>
                        </a:rPr>
                        <a:t>chemia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</a:txBody>
                  <a:tcPr marL="0" marR="0" marT="222885" marB="0">
                    <a:lnL w="38100">
                      <a:solidFill>
                        <a:srgbClr val="8EC846"/>
                      </a:solidFill>
                      <a:prstDash val="solid"/>
                    </a:lnL>
                    <a:lnR w="38100">
                      <a:solidFill>
                        <a:srgbClr val="8EC846"/>
                      </a:solidFill>
                      <a:prstDash val="solid"/>
                    </a:lnR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123362" y="3483000"/>
          <a:ext cx="7063740" cy="26253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31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1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4580">
                <a:tc gridSpan="2">
                  <a:txBody>
                    <a:bodyPr/>
                    <a:lstStyle/>
                    <a:p>
                      <a:pPr marL="87630" algn="ctr">
                        <a:lnSpc>
                          <a:spcPts val="4445"/>
                        </a:lnSpc>
                      </a:pPr>
                      <a:r>
                        <a:rPr sz="4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STUDIA</a:t>
                      </a:r>
                      <a:r>
                        <a:rPr sz="4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4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II-stopnia</a:t>
                      </a:r>
                      <a:endParaRPr sz="4200">
                        <a:latin typeface="Calibri"/>
                        <a:cs typeface="Calibri"/>
                      </a:endParaRPr>
                    </a:p>
                    <a:p>
                      <a:pPr marL="88265" algn="ctr">
                        <a:lnSpc>
                          <a:spcPts val="3450"/>
                        </a:lnSpc>
                        <a:spcBef>
                          <a:spcPts val="70"/>
                        </a:spcBef>
                      </a:pPr>
                      <a:r>
                        <a:rPr sz="30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(magisterskie)</a:t>
                      </a:r>
                      <a:endParaRPr sz="3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AA8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7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1">
                      <a:solidFill>
                        <a:srgbClr val="AAA8AA"/>
                      </a:solidFill>
                      <a:prstDash val="solid"/>
                    </a:lnR>
                    <a:lnB w="38100">
                      <a:solidFill>
                        <a:srgbClr val="AAA8AA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1">
                      <a:solidFill>
                        <a:srgbClr val="AAA8AA"/>
                      </a:solidFill>
                      <a:prstDash val="solid"/>
                    </a:lnL>
                    <a:lnB w="38100">
                      <a:solidFill>
                        <a:srgbClr val="AAA8AA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9960">
                <a:tc gridSpan="2">
                  <a:txBody>
                    <a:bodyPr/>
                    <a:lstStyle/>
                    <a:p>
                      <a:pPr marL="183515">
                        <a:lnSpc>
                          <a:spcPts val="3310"/>
                        </a:lnSpc>
                      </a:pPr>
                      <a:r>
                        <a:rPr sz="3000" b="1" spc="-5" dirty="0">
                          <a:latin typeface="Calibri"/>
                          <a:cs typeface="Calibri"/>
                        </a:rPr>
                        <a:t>Studia</a:t>
                      </a:r>
                      <a:r>
                        <a:rPr sz="3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b="1" spc="-10" dirty="0">
                          <a:latin typeface="Calibri"/>
                          <a:cs typeface="Calibri"/>
                        </a:rPr>
                        <a:t>stacjonarne</a:t>
                      </a:r>
                      <a:endParaRPr sz="3000">
                        <a:latin typeface="Calibri"/>
                        <a:cs typeface="Calibri"/>
                      </a:endParaRPr>
                    </a:p>
                    <a:p>
                      <a:pPr marL="269240">
                        <a:lnSpc>
                          <a:spcPct val="100000"/>
                        </a:lnSpc>
                        <a:tabLst>
                          <a:tab pos="816610" algn="l"/>
                        </a:tabLst>
                      </a:pPr>
                      <a:r>
                        <a:rPr sz="2950" spc="45" dirty="0">
                          <a:latin typeface="Symbol"/>
                          <a:cs typeface="Symbol"/>
                        </a:rPr>
                        <a:t></a:t>
                      </a:r>
                      <a:r>
                        <a:rPr sz="2950" spc="45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3000" b="1" spc="-5" dirty="0">
                          <a:latin typeface="Calibri"/>
                          <a:cs typeface="Calibri"/>
                        </a:rPr>
                        <a:t>2-letnie</a:t>
                      </a:r>
                      <a:endParaRPr sz="3000">
                        <a:latin typeface="Calibri"/>
                        <a:cs typeface="Calibri"/>
                      </a:endParaRPr>
                    </a:p>
                    <a:p>
                      <a:pPr marL="183515">
                        <a:lnSpc>
                          <a:spcPct val="100000"/>
                        </a:lnSpc>
                      </a:pPr>
                      <a:r>
                        <a:rPr sz="3000" dirty="0">
                          <a:latin typeface="Calibri"/>
                          <a:cs typeface="Calibri"/>
                        </a:rPr>
                        <a:t>(60</a:t>
                      </a:r>
                      <a:r>
                        <a:rPr sz="3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spc="-5" dirty="0">
                          <a:latin typeface="Calibri"/>
                          <a:cs typeface="Calibri"/>
                        </a:rPr>
                        <a:t>miejsc)</a:t>
                      </a:r>
                      <a:endParaRPr sz="3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AAA8AA"/>
                      </a:solidFill>
                      <a:prstDash val="solid"/>
                    </a:lnL>
                    <a:lnR w="38100">
                      <a:solidFill>
                        <a:srgbClr val="AAA8AA"/>
                      </a:solidFill>
                      <a:prstDash val="solid"/>
                    </a:lnR>
                    <a:lnT w="38100">
                      <a:solidFill>
                        <a:srgbClr val="AAA8AA"/>
                      </a:solidFill>
                      <a:prstDash val="solid"/>
                    </a:lnT>
                    <a:lnB w="38100">
                      <a:solidFill>
                        <a:srgbClr val="AAA8AA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1978151" y="405384"/>
            <a:ext cx="4691380" cy="1786255"/>
            <a:chOff x="1978151" y="405384"/>
            <a:chExt cx="4691380" cy="17862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8151" y="405384"/>
              <a:ext cx="4690872" cy="16306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086622" y="484771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8063" y="524255"/>
              <a:ext cx="3096767" cy="166725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086622" y="484771"/>
            <a:ext cx="4472940" cy="1472565"/>
          </a:xfrm>
          <a:prstGeom prst="rect">
            <a:avLst/>
          </a:prstGeom>
        </p:spPr>
        <p:txBody>
          <a:bodyPr vert="horz" wrap="square" lIns="0" tIns="227965" rIns="0" bIns="0" rtlCol="0">
            <a:spAutoFit/>
          </a:bodyPr>
          <a:lstStyle/>
          <a:p>
            <a:pPr marL="1180465">
              <a:lnSpc>
                <a:spcPct val="100000"/>
              </a:lnSpc>
              <a:spcBef>
                <a:spcPts val="1795"/>
              </a:spcBef>
            </a:pPr>
            <a:r>
              <a:rPr sz="6000" spc="-35" dirty="0">
                <a:solidFill>
                  <a:srgbClr val="FFFFFF"/>
                </a:solidFill>
              </a:rPr>
              <a:t>ŻCziOŻ</a:t>
            </a:r>
            <a:endParaRPr sz="6000"/>
          </a:p>
        </p:txBody>
      </p:sp>
      <p:grpSp>
        <p:nvGrpSpPr>
          <p:cNvPr id="9" name="object 9"/>
          <p:cNvGrpSpPr/>
          <p:nvPr/>
        </p:nvGrpSpPr>
        <p:grpSpPr>
          <a:xfrm>
            <a:off x="11618976" y="405384"/>
            <a:ext cx="4691380" cy="1786255"/>
            <a:chOff x="11618976" y="405384"/>
            <a:chExt cx="4691380" cy="178625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18976" y="405384"/>
              <a:ext cx="4690872" cy="163067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728538" y="484771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51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51" y="1472552"/>
                  </a:lnTo>
                  <a:lnTo>
                    <a:pt x="4472851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20472" y="524255"/>
              <a:ext cx="2136647" cy="166725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1728539" y="484771"/>
            <a:ext cx="4472940" cy="1472565"/>
          </a:xfrm>
          <a:prstGeom prst="rect">
            <a:avLst/>
          </a:prstGeom>
        </p:spPr>
        <p:txBody>
          <a:bodyPr vert="horz" wrap="square" lIns="0" tIns="2279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95"/>
              </a:spcBef>
            </a:pPr>
            <a:r>
              <a:rPr sz="6000" b="1" spc="-5" dirty="0">
                <a:solidFill>
                  <a:srgbClr val="FFFFFF"/>
                </a:solidFill>
                <a:latin typeface="Calibri"/>
                <a:cs typeface="Calibri"/>
              </a:rPr>
              <a:t>GiH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797040" y="405384"/>
            <a:ext cx="4693920" cy="1786255"/>
            <a:chOff x="6797040" y="405384"/>
            <a:chExt cx="4693920" cy="1786255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97040" y="405384"/>
              <a:ext cx="4693920" cy="163067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907580" y="484771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56704" y="524255"/>
              <a:ext cx="4020311" cy="1667255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6907580" y="484771"/>
            <a:ext cx="4472940" cy="1472565"/>
          </a:xfrm>
          <a:prstGeom prst="rect">
            <a:avLst/>
          </a:prstGeom>
        </p:spPr>
        <p:txBody>
          <a:bodyPr vert="horz" wrap="square" lIns="0" tIns="2279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95"/>
              </a:spcBef>
            </a:pP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Dietetyka</a:t>
            </a:r>
            <a:endParaRPr sz="60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80616" y="2118360"/>
            <a:ext cx="14526767" cy="1164336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2086622" y="2192502"/>
            <a:ext cx="14114780" cy="1016000"/>
          </a:xfrm>
          <a:prstGeom prst="rect">
            <a:avLst/>
          </a:prstGeom>
          <a:solidFill>
            <a:srgbClr val="0066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7170"/>
              </a:lnSpc>
            </a:pPr>
            <a:r>
              <a:rPr sz="6000" spc="-45" dirty="0">
                <a:solidFill>
                  <a:srgbClr val="FFFFFF"/>
                </a:solidFill>
                <a:latin typeface="Calibri"/>
                <a:cs typeface="Calibri"/>
              </a:rPr>
              <a:t>Formy </a:t>
            </a:r>
            <a:r>
              <a:rPr sz="6000" spc="-15" dirty="0">
                <a:solidFill>
                  <a:srgbClr val="FFFFFF"/>
                </a:solidFill>
                <a:latin typeface="Calibri"/>
                <a:cs typeface="Calibri"/>
              </a:rPr>
              <a:t>studiów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2D27B1B4-C947-CF10-DFC9-CF8E75523641}"/>
              </a:ext>
            </a:extLst>
          </p:cNvPr>
          <p:cNvSpPr/>
          <p:nvPr/>
        </p:nvSpPr>
        <p:spPr>
          <a:xfrm>
            <a:off x="665432" y="8191500"/>
            <a:ext cx="1391968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04E43906-7EFD-D342-0A79-0E4DFE3B25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1444" y="610514"/>
            <a:ext cx="17249775" cy="1016000"/>
          </a:xfrm>
          <a:custGeom>
            <a:avLst/>
            <a:gdLst/>
            <a:ahLst/>
            <a:cxnLst/>
            <a:rect l="l" t="t" r="r" b="b"/>
            <a:pathLst>
              <a:path w="17249775" h="1016000">
                <a:moveTo>
                  <a:pt x="17249632" y="0"/>
                </a:moveTo>
                <a:lnTo>
                  <a:pt x="0" y="0"/>
                </a:lnTo>
                <a:lnTo>
                  <a:pt x="0" y="1015530"/>
                </a:lnTo>
                <a:lnTo>
                  <a:pt x="17249632" y="1015530"/>
                </a:lnTo>
                <a:lnTo>
                  <a:pt x="17249632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87815" y="593852"/>
            <a:ext cx="1309433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0" spc="-5" dirty="0">
                <a:solidFill>
                  <a:srgbClr val="FFFFFF"/>
                </a:solidFill>
                <a:latin typeface="Calibri"/>
                <a:cs typeface="Calibri"/>
              </a:rPr>
              <a:t>Zajęcia</a:t>
            </a:r>
            <a:r>
              <a:rPr sz="6000" b="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b="0" spc="-20" dirty="0">
                <a:solidFill>
                  <a:srgbClr val="FFFFFF"/>
                </a:solidFill>
                <a:latin typeface="Calibri"/>
                <a:cs typeface="Calibri"/>
              </a:rPr>
              <a:t>dydaktyczne</a:t>
            </a:r>
            <a:r>
              <a:rPr sz="6000" b="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b="0" spc="-5" dirty="0">
                <a:solidFill>
                  <a:srgbClr val="FFFFFF"/>
                </a:solidFill>
                <a:latin typeface="Calibri"/>
                <a:cs typeface="Calibri"/>
              </a:rPr>
              <a:t>na</a:t>
            </a:r>
            <a:r>
              <a:rPr sz="6000" b="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b="0" spc="-15" dirty="0">
                <a:solidFill>
                  <a:srgbClr val="FFFFFF"/>
                </a:solidFill>
                <a:latin typeface="Calibri"/>
                <a:cs typeface="Calibri"/>
              </a:rPr>
              <a:t>kierunku</a:t>
            </a:r>
            <a:r>
              <a:rPr sz="6000" b="0" spc="-30" dirty="0">
                <a:solidFill>
                  <a:srgbClr val="FFFFFF"/>
                </a:solidFill>
                <a:latin typeface="Calibri"/>
                <a:cs typeface="Calibri"/>
              </a:rPr>
              <a:t> Dietetyka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74191" y="1972055"/>
            <a:ext cx="16840200" cy="7985759"/>
            <a:chOff x="774191" y="1972055"/>
            <a:chExt cx="16840200" cy="798575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4191" y="5803391"/>
              <a:ext cx="5937504" cy="41544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0111" y="5998768"/>
              <a:ext cx="5349002" cy="3565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22136" y="1972055"/>
              <a:ext cx="5934456" cy="41574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14159" y="2167127"/>
              <a:ext cx="5352288" cy="35722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22136" y="5800344"/>
              <a:ext cx="5934456" cy="41574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14159" y="5995415"/>
              <a:ext cx="5352288" cy="357225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2479" y="1972055"/>
              <a:ext cx="5937504" cy="41574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7551" y="2167127"/>
              <a:ext cx="5352288" cy="357225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091415" y="1972055"/>
              <a:ext cx="5522976" cy="798575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283439" y="2167127"/>
              <a:ext cx="4940808" cy="74005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78151" y="405384"/>
            <a:ext cx="4691380" cy="1786255"/>
            <a:chOff x="1978151" y="405384"/>
            <a:chExt cx="4691380" cy="17862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8151" y="405384"/>
              <a:ext cx="4690872" cy="163067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86622" y="484771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8063" y="524255"/>
              <a:ext cx="3096767" cy="166725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86622" y="484771"/>
            <a:ext cx="4472940" cy="1472565"/>
          </a:xfrm>
          <a:prstGeom prst="rect">
            <a:avLst/>
          </a:prstGeom>
        </p:spPr>
        <p:txBody>
          <a:bodyPr vert="horz" wrap="square" lIns="0" tIns="227965" rIns="0" bIns="0" rtlCol="0">
            <a:spAutoFit/>
          </a:bodyPr>
          <a:lstStyle/>
          <a:p>
            <a:pPr marL="1180465">
              <a:lnSpc>
                <a:spcPct val="100000"/>
              </a:lnSpc>
              <a:spcBef>
                <a:spcPts val="1795"/>
              </a:spcBef>
            </a:pPr>
            <a:r>
              <a:rPr sz="6000" spc="-35" dirty="0">
                <a:solidFill>
                  <a:srgbClr val="FFFFFF"/>
                </a:solidFill>
              </a:rPr>
              <a:t>ŻCziOŻ</a:t>
            </a:r>
            <a:endParaRPr sz="6000"/>
          </a:p>
        </p:txBody>
      </p:sp>
      <p:grpSp>
        <p:nvGrpSpPr>
          <p:cNvPr id="7" name="object 7"/>
          <p:cNvGrpSpPr/>
          <p:nvPr/>
        </p:nvGrpSpPr>
        <p:grpSpPr>
          <a:xfrm>
            <a:off x="11618976" y="405384"/>
            <a:ext cx="4691380" cy="1786255"/>
            <a:chOff x="11618976" y="405384"/>
            <a:chExt cx="4691380" cy="178625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18976" y="405384"/>
              <a:ext cx="4690872" cy="163067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1728538" y="484771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51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51" y="1472552"/>
                  </a:lnTo>
                  <a:lnTo>
                    <a:pt x="4472851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20472" y="524255"/>
              <a:ext cx="2136647" cy="166725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1728539" y="484771"/>
            <a:ext cx="4472940" cy="1472565"/>
          </a:xfrm>
          <a:prstGeom prst="rect">
            <a:avLst/>
          </a:prstGeom>
        </p:spPr>
        <p:txBody>
          <a:bodyPr vert="horz" wrap="square" lIns="0" tIns="2279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95"/>
              </a:spcBef>
            </a:pPr>
            <a:r>
              <a:rPr sz="6000" b="1" spc="-5" dirty="0">
                <a:solidFill>
                  <a:srgbClr val="FFFFFF"/>
                </a:solidFill>
                <a:latin typeface="Calibri"/>
                <a:cs typeface="Calibri"/>
              </a:rPr>
              <a:t>GiH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797040" y="405384"/>
            <a:ext cx="4693920" cy="1786255"/>
            <a:chOff x="6797040" y="405384"/>
            <a:chExt cx="4693920" cy="178625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97040" y="405384"/>
              <a:ext cx="4693920" cy="163067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907580" y="484771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56704" y="524255"/>
              <a:ext cx="4020311" cy="1667255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907580" y="484771"/>
            <a:ext cx="4472940" cy="1472565"/>
          </a:xfrm>
          <a:prstGeom prst="rect">
            <a:avLst/>
          </a:prstGeom>
        </p:spPr>
        <p:txBody>
          <a:bodyPr vert="horz" wrap="square" lIns="0" tIns="2279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95"/>
              </a:spcBef>
            </a:pP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Dietetyka</a:t>
            </a:r>
            <a:endParaRPr sz="60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80616" y="2118360"/>
            <a:ext cx="14526767" cy="1164336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086622" y="2192502"/>
            <a:ext cx="14114780" cy="1016000"/>
          </a:xfrm>
          <a:prstGeom prst="rect">
            <a:avLst/>
          </a:prstGeom>
          <a:solidFill>
            <a:srgbClr val="0066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7170"/>
              </a:lnSpc>
            </a:pPr>
            <a:r>
              <a:rPr sz="6000" spc="-25" dirty="0">
                <a:solidFill>
                  <a:srgbClr val="FFFFFF"/>
                </a:solidFill>
                <a:latin typeface="Calibri"/>
                <a:cs typeface="Calibri"/>
              </a:rPr>
              <a:t>Praktyki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64688" y="3337051"/>
            <a:ext cx="6475095" cy="3899535"/>
          </a:xfrm>
          <a:prstGeom prst="rect">
            <a:avLst/>
          </a:prstGeom>
        </p:spPr>
        <p:txBody>
          <a:bodyPr vert="horz" wrap="square" lIns="0" tIns="238125" rIns="0" bIns="0" rtlCol="0">
            <a:spAutoFit/>
          </a:bodyPr>
          <a:lstStyle/>
          <a:p>
            <a:pPr marL="276225" indent="-263525">
              <a:lnSpc>
                <a:spcPct val="100000"/>
              </a:lnSpc>
              <a:spcBef>
                <a:spcPts val="1875"/>
              </a:spcBef>
              <a:buFont typeface="Arial MT"/>
              <a:buChar char="•"/>
              <a:tabLst>
                <a:tab pos="276225" algn="l"/>
              </a:tabLst>
            </a:pPr>
            <a:r>
              <a:rPr sz="3600" b="1" spc="-10" dirty="0">
                <a:solidFill>
                  <a:srgbClr val="006600"/>
                </a:solidFill>
                <a:latin typeface="Calibri"/>
                <a:cs typeface="Calibri"/>
              </a:rPr>
              <a:t>Szpitale</a:t>
            </a:r>
            <a:r>
              <a:rPr sz="3600" b="1" spc="-1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6600"/>
                </a:solidFill>
                <a:latin typeface="Calibri"/>
                <a:cs typeface="Calibri"/>
              </a:rPr>
              <a:t>dla</a:t>
            </a:r>
            <a:r>
              <a:rPr sz="3600" b="1" spc="-1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006600"/>
                </a:solidFill>
                <a:latin typeface="Calibri"/>
                <a:cs typeface="Calibri"/>
              </a:rPr>
              <a:t>dzieci</a:t>
            </a:r>
            <a:endParaRPr sz="3600" dirty="0">
              <a:latin typeface="Calibri"/>
              <a:cs typeface="Calibri"/>
            </a:endParaRPr>
          </a:p>
          <a:p>
            <a:pPr marL="276225" indent="-263525">
              <a:lnSpc>
                <a:spcPct val="100000"/>
              </a:lnSpc>
              <a:spcBef>
                <a:spcPts val="1775"/>
              </a:spcBef>
              <a:buFont typeface="Arial MT"/>
              <a:buChar char="•"/>
              <a:tabLst>
                <a:tab pos="276225" algn="l"/>
              </a:tabLst>
            </a:pPr>
            <a:r>
              <a:rPr sz="3600" b="1" spc="-10" dirty="0">
                <a:solidFill>
                  <a:srgbClr val="006600"/>
                </a:solidFill>
                <a:latin typeface="Calibri"/>
                <a:cs typeface="Calibri"/>
              </a:rPr>
              <a:t>Szpitale </a:t>
            </a:r>
            <a:r>
              <a:rPr sz="3600" b="1" dirty="0">
                <a:solidFill>
                  <a:srgbClr val="006600"/>
                </a:solidFill>
                <a:latin typeface="Calibri"/>
                <a:cs typeface="Calibri"/>
              </a:rPr>
              <a:t>dla</a:t>
            </a:r>
            <a:r>
              <a:rPr sz="3600" b="1" spc="-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6600"/>
                </a:solidFill>
                <a:latin typeface="Calibri"/>
                <a:cs typeface="Calibri"/>
              </a:rPr>
              <a:t>osób </a:t>
            </a:r>
            <a:r>
              <a:rPr sz="3600" b="1" spc="-15" dirty="0">
                <a:solidFill>
                  <a:srgbClr val="006600"/>
                </a:solidFill>
                <a:latin typeface="Calibri"/>
                <a:cs typeface="Calibri"/>
              </a:rPr>
              <a:t>dorosłych</a:t>
            </a:r>
            <a:endParaRPr sz="3600" dirty="0">
              <a:latin typeface="Calibri"/>
              <a:cs typeface="Calibri"/>
            </a:endParaRPr>
          </a:p>
          <a:p>
            <a:pPr marL="276225" indent="-263525">
              <a:lnSpc>
                <a:spcPct val="100000"/>
              </a:lnSpc>
              <a:spcBef>
                <a:spcPts val="1800"/>
              </a:spcBef>
              <a:buFont typeface="Arial MT"/>
              <a:buChar char="•"/>
              <a:tabLst>
                <a:tab pos="276225" algn="l"/>
              </a:tabLst>
            </a:pPr>
            <a:r>
              <a:rPr sz="3600" b="1" spc="-20" dirty="0">
                <a:solidFill>
                  <a:srgbClr val="006600"/>
                </a:solidFill>
                <a:latin typeface="Calibri"/>
                <a:cs typeface="Calibri"/>
              </a:rPr>
              <a:t>Poradnie</a:t>
            </a:r>
            <a:r>
              <a:rPr sz="3600" b="1" spc="-3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006600"/>
                </a:solidFill>
                <a:latin typeface="Calibri"/>
                <a:cs typeface="Calibri"/>
              </a:rPr>
              <a:t>dietetyczne</a:t>
            </a:r>
            <a:endParaRPr sz="3600" dirty="0">
              <a:latin typeface="Calibri"/>
              <a:cs typeface="Calibri"/>
            </a:endParaRPr>
          </a:p>
          <a:p>
            <a:pPr marL="276225" indent="-263525">
              <a:lnSpc>
                <a:spcPct val="100000"/>
              </a:lnSpc>
              <a:spcBef>
                <a:spcPts val="1775"/>
              </a:spcBef>
              <a:buFont typeface="Arial MT"/>
              <a:buChar char="•"/>
              <a:tabLst>
                <a:tab pos="276225" algn="l"/>
              </a:tabLst>
            </a:pPr>
            <a:r>
              <a:rPr sz="3600" b="1" spc="-20" dirty="0">
                <a:solidFill>
                  <a:srgbClr val="006600"/>
                </a:solidFill>
                <a:latin typeface="Calibri"/>
                <a:cs typeface="Calibri"/>
              </a:rPr>
              <a:t>Poradnie</a:t>
            </a:r>
            <a:r>
              <a:rPr sz="3600" b="1" spc="-3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006600"/>
                </a:solidFill>
                <a:latin typeface="Calibri"/>
                <a:cs typeface="Calibri"/>
              </a:rPr>
              <a:t>gastroenterologiczne</a:t>
            </a:r>
            <a:endParaRPr sz="3600" dirty="0">
              <a:latin typeface="Calibri"/>
              <a:cs typeface="Calibri"/>
            </a:endParaRPr>
          </a:p>
          <a:p>
            <a:pPr marL="276225" indent="-263525">
              <a:lnSpc>
                <a:spcPct val="100000"/>
              </a:lnSpc>
              <a:spcBef>
                <a:spcPts val="1780"/>
              </a:spcBef>
              <a:buFont typeface="Arial MT"/>
              <a:buChar char="•"/>
              <a:tabLst>
                <a:tab pos="276225" algn="l"/>
              </a:tabLst>
            </a:pPr>
            <a:r>
              <a:rPr sz="3600" b="1" spc="-20" dirty="0">
                <a:solidFill>
                  <a:srgbClr val="006600"/>
                </a:solidFill>
                <a:latin typeface="Calibri"/>
                <a:cs typeface="Calibri"/>
              </a:rPr>
              <a:t>Poradnie</a:t>
            </a:r>
            <a:r>
              <a:rPr sz="3600" b="1" spc="-2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6600"/>
                </a:solidFill>
                <a:latin typeface="Calibri"/>
                <a:cs typeface="Calibri"/>
              </a:rPr>
              <a:t>chorób </a:t>
            </a:r>
            <a:r>
              <a:rPr sz="3600" b="1" spc="-15" dirty="0">
                <a:solidFill>
                  <a:srgbClr val="006600"/>
                </a:solidFill>
                <a:latin typeface="Calibri"/>
                <a:cs typeface="Calibri"/>
              </a:rPr>
              <a:t>metabolicznych</a:t>
            </a:r>
            <a:endParaRPr sz="3600" dirty="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73223" y="8369807"/>
            <a:ext cx="5477256" cy="1773936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981688" y="8199119"/>
            <a:ext cx="3441192" cy="163068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901415" y="7997952"/>
            <a:ext cx="2258567" cy="199948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787640" y="8061959"/>
            <a:ext cx="3782567" cy="171297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289535" y="5821679"/>
            <a:ext cx="4636008" cy="1536191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12770231" y="3358388"/>
            <a:ext cx="3484879" cy="2280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0">
              <a:lnSpc>
                <a:spcPts val="2500"/>
              </a:lnSpc>
              <a:spcBef>
                <a:spcPts val="100"/>
              </a:spcBef>
            </a:pPr>
            <a:r>
              <a:rPr sz="3000" b="1" spc="-5" dirty="0">
                <a:solidFill>
                  <a:srgbClr val="056223"/>
                </a:solidFill>
                <a:latin typeface="Calibri"/>
                <a:cs typeface="Calibri"/>
              </a:rPr>
              <a:t>P</a:t>
            </a:r>
            <a:r>
              <a:rPr sz="2400" b="1" spc="-5" dirty="0">
                <a:solidFill>
                  <a:srgbClr val="056223"/>
                </a:solidFill>
                <a:latin typeface="Calibri"/>
                <a:cs typeface="Calibri"/>
              </a:rPr>
              <a:t>ORADNIA</a:t>
            </a:r>
            <a:r>
              <a:rPr sz="2400" b="1" spc="95" dirty="0">
                <a:solidFill>
                  <a:srgbClr val="056223"/>
                </a:solidFill>
                <a:latin typeface="Calibri"/>
                <a:cs typeface="Calibri"/>
              </a:rPr>
              <a:t> </a:t>
            </a:r>
            <a:r>
              <a:rPr sz="3000" b="1" spc="-15" dirty="0">
                <a:solidFill>
                  <a:srgbClr val="056223"/>
                </a:solidFill>
                <a:latin typeface="Calibri"/>
                <a:cs typeface="Calibri"/>
              </a:rPr>
              <a:t>D</a:t>
            </a:r>
            <a:r>
              <a:rPr sz="2400" b="1" spc="-15" dirty="0">
                <a:solidFill>
                  <a:srgbClr val="056223"/>
                </a:solidFill>
                <a:latin typeface="Calibri"/>
                <a:cs typeface="Calibri"/>
              </a:rPr>
              <a:t>IETETYCZNA</a:t>
            </a:r>
            <a:endParaRPr sz="2400">
              <a:latin typeface="Calibri"/>
              <a:cs typeface="Calibri"/>
            </a:endParaRPr>
          </a:p>
          <a:p>
            <a:pPr marL="169545">
              <a:lnSpc>
                <a:spcPts val="8620"/>
              </a:lnSpc>
            </a:pPr>
            <a:r>
              <a:rPr sz="8100" b="1" dirty="0">
                <a:solidFill>
                  <a:srgbClr val="056223"/>
                </a:solidFill>
                <a:latin typeface="Calibri"/>
                <a:cs typeface="Calibri"/>
              </a:rPr>
              <a:t>S</a:t>
            </a:r>
            <a:r>
              <a:rPr sz="8100" b="1" spc="-635" dirty="0">
                <a:solidFill>
                  <a:srgbClr val="056223"/>
                </a:solidFill>
                <a:latin typeface="Calibri"/>
                <a:cs typeface="Calibri"/>
              </a:rPr>
              <a:t> </a:t>
            </a:r>
            <a:r>
              <a:rPr sz="8100" b="1" dirty="0">
                <a:solidFill>
                  <a:srgbClr val="056223"/>
                </a:solidFill>
                <a:latin typeface="Calibri"/>
                <a:cs typeface="Calibri"/>
              </a:rPr>
              <a:t>G</a:t>
            </a:r>
            <a:r>
              <a:rPr sz="8100" b="1" spc="-630" dirty="0">
                <a:solidFill>
                  <a:srgbClr val="056223"/>
                </a:solidFill>
                <a:latin typeface="Calibri"/>
                <a:cs typeface="Calibri"/>
              </a:rPr>
              <a:t> </a:t>
            </a:r>
            <a:r>
              <a:rPr sz="8100" b="1" dirty="0">
                <a:solidFill>
                  <a:srgbClr val="056223"/>
                </a:solidFill>
                <a:latin typeface="Calibri"/>
                <a:cs typeface="Calibri"/>
              </a:rPr>
              <a:t>G</a:t>
            </a:r>
            <a:r>
              <a:rPr sz="8100" b="1" spc="-665" dirty="0">
                <a:solidFill>
                  <a:srgbClr val="056223"/>
                </a:solidFill>
                <a:latin typeface="Calibri"/>
                <a:cs typeface="Calibri"/>
              </a:rPr>
              <a:t> </a:t>
            </a:r>
            <a:r>
              <a:rPr sz="8100" b="1" spc="-6865" dirty="0">
                <a:solidFill>
                  <a:srgbClr val="056223"/>
                </a:solidFill>
                <a:latin typeface="Calibri"/>
                <a:cs typeface="Calibri"/>
              </a:rPr>
              <a:t>W</a:t>
            </a:r>
            <a:endParaRPr sz="8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315"/>
              </a:spcBef>
              <a:tabLst>
                <a:tab pos="408940" algn="l"/>
                <a:tab pos="808355" algn="l"/>
                <a:tab pos="1302385" algn="l"/>
                <a:tab pos="1689735" algn="l"/>
                <a:tab pos="2178685" algn="l"/>
                <a:tab pos="2775585" algn="l"/>
                <a:tab pos="3204210" algn="l"/>
              </a:tabLst>
            </a:pPr>
            <a:r>
              <a:rPr sz="3600" dirty="0">
                <a:latin typeface="Calibri"/>
                <a:cs typeface="Calibri"/>
              </a:rPr>
              <a:t>S	T	O	Ł	Ó	W	K	I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46990F2E-D8C6-DBE2-956A-2D7B045E3E8D}"/>
              </a:ext>
            </a:extLst>
          </p:cNvPr>
          <p:cNvSpPr/>
          <p:nvPr/>
        </p:nvSpPr>
        <p:spPr>
          <a:xfrm>
            <a:off x="152400" y="7883651"/>
            <a:ext cx="2133600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7" name="Picture 4">
            <a:extLst>
              <a:ext uri="{FF2B5EF4-FFF2-40B4-BE49-F238E27FC236}">
                <a16:creationId xmlns:a16="http://schemas.microsoft.com/office/drawing/2014/main" id="{54D41A3B-D8C0-554A-48B0-2BDACFBDDD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2053" y="2859366"/>
            <a:ext cx="3971290" cy="1796414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439420" rIns="0" bIns="0" rtlCol="0">
            <a:spAutoFit/>
          </a:bodyPr>
          <a:lstStyle/>
          <a:p>
            <a:pPr marL="1028065" marR="760730" indent="-260350">
              <a:lnSpc>
                <a:spcPts val="3500"/>
              </a:lnSpc>
              <a:spcBef>
                <a:spcPts val="3460"/>
              </a:spcBef>
            </a:pPr>
            <a:r>
              <a:rPr sz="3200" b="1" spc="-10" dirty="0">
                <a:latin typeface="Calibri"/>
                <a:cs typeface="Calibri"/>
              </a:rPr>
              <a:t>Zakłady </a:t>
            </a:r>
            <a:r>
              <a:rPr sz="3200" b="1" spc="-5" dirty="0">
                <a:latin typeface="Calibri"/>
                <a:cs typeface="Calibri"/>
              </a:rPr>
              <a:t>opieki </a:t>
            </a:r>
            <a:r>
              <a:rPr sz="3200" b="1" spc="-715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zdrowotnej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629941" y="2852508"/>
            <a:ext cx="1790700" cy="1809114"/>
            <a:chOff x="2629941" y="2852508"/>
            <a:chExt cx="1790700" cy="180911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3472" y="2855975"/>
              <a:ext cx="1783079" cy="180136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36291" y="2858858"/>
              <a:ext cx="1778000" cy="1796414"/>
            </a:xfrm>
            <a:custGeom>
              <a:avLst/>
              <a:gdLst/>
              <a:ahLst/>
              <a:cxnLst/>
              <a:rect l="l" t="t" r="r" b="b"/>
              <a:pathLst>
                <a:path w="1778000" h="1796414">
                  <a:moveTo>
                    <a:pt x="0" y="0"/>
                  </a:moveTo>
                  <a:lnTo>
                    <a:pt x="1777971" y="0"/>
                  </a:lnTo>
                  <a:lnTo>
                    <a:pt x="1777971" y="1795931"/>
                  </a:lnTo>
                  <a:lnTo>
                    <a:pt x="0" y="179593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636291" y="4951628"/>
            <a:ext cx="3971290" cy="1796414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4150">
              <a:latin typeface="Times New Roman"/>
              <a:cs typeface="Times New Roman"/>
            </a:endParaRPr>
          </a:p>
          <a:p>
            <a:pPr marL="216535">
              <a:lnSpc>
                <a:spcPct val="100000"/>
              </a:lnSpc>
            </a:pPr>
            <a:r>
              <a:rPr sz="3200" b="1" spc="-20" dirty="0">
                <a:latin typeface="Calibri"/>
                <a:cs typeface="Calibri"/>
              </a:rPr>
              <a:t>Poradnie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dietetyczne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778535" y="4945278"/>
            <a:ext cx="1790700" cy="1809114"/>
            <a:chOff x="6778535" y="4945278"/>
            <a:chExt cx="1790700" cy="1809114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84847" y="4949951"/>
              <a:ext cx="1780031" cy="17983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784885" y="4951628"/>
              <a:ext cx="1778000" cy="1796414"/>
            </a:xfrm>
            <a:custGeom>
              <a:avLst/>
              <a:gdLst/>
              <a:ahLst/>
              <a:cxnLst/>
              <a:rect l="l" t="t" r="r" b="b"/>
              <a:pathLst>
                <a:path w="1778000" h="1796415">
                  <a:moveTo>
                    <a:pt x="0" y="0"/>
                  </a:moveTo>
                  <a:lnTo>
                    <a:pt x="1777971" y="0"/>
                  </a:lnTo>
                  <a:lnTo>
                    <a:pt x="1777971" y="1795931"/>
                  </a:lnTo>
                  <a:lnTo>
                    <a:pt x="0" y="179593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592053" y="7043890"/>
            <a:ext cx="3971290" cy="1796414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441959" rIns="0" bIns="0" rtlCol="0">
            <a:spAutoFit/>
          </a:bodyPr>
          <a:lstStyle/>
          <a:p>
            <a:pPr marL="1154430" marR="340995" indent="-805815">
              <a:lnSpc>
                <a:spcPts val="3479"/>
              </a:lnSpc>
              <a:spcBef>
                <a:spcPts val="3479"/>
              </a:spcBef>
            </a:pPr>
            <a:r>
              <a:rPr sz="3200" b="1" spc="-5" dirty="0">
                <a:latin typeface="Calibri"/>
                <a:cs typeface="Calibri"/>
              </a:rPr>
              <a:t>Placówki</a:t>
            </a:r>
            <a:r>
              <a:rPr sz="3200" b="1" spc="-9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naukowo- </a:t>
            </a:r>
            <a:r>
              <a:rPr sz="3200" b="1" spc="-71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badawcze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629941" y="7037540"/>
            <a:ext cx="1790700" cy="1809114"/>
            <a:chOff x="2629941" y="7037540"/>
            <a:chExt cx="1790700" cy="1809114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33472" y="7040880"/>
              <a:ext cx="1783079" cy="180136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636291" y="7043890"/>
              <a:ext cx="1778000" cy="1796414"/>
            </a:xfrm>
            <a:custGeom>
              <a:avLst/>
              <a:gdLst/>
              <a:ahLst/>
              <a:cxnLst/>
              <a:rect l="l" t="t" r="r" b="b"/>
              <a:pathLst>
                <a:path w="1778000" h="1796415">
                  <a:moveTo>
                    <a:pt x="0" y="0"/>
                  </a:moveTo>
                  <a:lnTo>
                    <a:pt x="1777971" y="0"/>
                  </a:lnTo>
                  <a:lnTo>
                    <a:pt x="1777971" y="1795931"/>
                  </a:lnTo>
                  <a:lnTo>
                    <a:pt x="0" y="179593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1906757" y="2812630"/>
            <a:ext cx="4001135" cy="1809750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200">
              <a:latin typeface="Times New Roman"/>
              <a:cs typeface="Times New Roman"/>
            </a:endParaRPr>
          </a:p>
          <a:p>
            <a:pPr marL="290195">
              <a:lnSpc>
                <a:spcPct val="100000"/>
              </a:lnSpc>
              <a:spcBef>
                <a:spcPts val="5"/>
              </a:spcBef>
            </a:pPr>
            <a:r>
              <a:rPr sz="3200" b="1" spc="-15" dirty="0">
                <a:latin typeface="Calibri"/>
                <a:cs typeface="Calibri"/>
              </a:rPr>
              <a:t>Catering </a:t>
            </a:r>
            <a:r>
              <a:rPr sz="3200" b="1" spc="-25" dirty="0">
                <a:latin typeface="Calibri"/>
                <a:cs typeface="Calibri"/>
              </a:rPr>
              <a:t>dietetyczny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929812" y="2806280"/>
            <a:ext cx="1804670" cy="1822450"/>
            <a:chOff x="9929812" y="2806280"/>
            <a:chExt cx="1804670" cy="1822450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33432" y="2810255"/>
              <a:ext cx="1795272" cy="181356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936162" y="2812630"/>
              <a:ext cx="1791970" cy="1809750"/>
            </a:xfrm>
            <a:custGeom>
              <a:avLst/>
              <a:gdLst/>
              <a:ahLst/>
              <a:cxnLst/>
              <a:rect l="l" t="t" r="r" b="b"/>
              <a:pathLst>
                <a:path w="1791970" h="1809750">
                  <a:moveTo>
                    <a:pt x="0" y="0"/>
                  </a:moveTo>
                  <a:lnTo>
                    <a:pt x="1791451" y="0"/>
                  </a:lnTo>
                  <a:lnTo>
                    <a:pt x="1791451" y="1809551"/>
                  </a:lnTo>
                  <a:lnTo>
                    <a:pt x="0" y="180955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936162" y="4920754"/>
            <a:ext cx="4001135" cy="1809750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4200">
              <a:latin typeface="Times New Roman"/>
              <a:cs typeface="Times New Roman"/>
            </a:endParaRPr>
          </a:p>
          <a:p>
            <a:pPr marL="998855">
              <a:lnSpc>
                <a:spcPct val="100000"/>
              </a:lnSpc>
            </a:pPr>
            <a:r>
              <a:rPr sz="3200" b="1" spc="-15" dirty="0">
                <a:latin typeface="Calibri"/>
                <a:cs typeface="Calibri"/>
              </a:rPr>
              <a:t>Szkolnictwo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4109827" y="4914404"/>
            <a:ext cx="1804670" cy="1822450"/>
            <a:chOff x="14109827" y="4914404"/>
            <a:chExt cx="1804670" cy="1822450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115288" y="4920754"/>
              <a:ext cx="1798319" cy="180954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4116177" y="4920754"/>
              <a:ext cx="1791970" cy="1809750"/>
            </a:xfrm>
            <a:custGeom>
              <a:avLst/>
              <a:gdLst/>
              <a:ahLst/>
              <a:cxnLst/>
              <a:rect l="l" t="t" r="r" b="b"/>
              <a:pathLst>
                <a:path w="1791969" h="1809750">
                  <a:moveTo>
                    <a:pt x="0" y="0"/>
                  </a:moveTo>
                  <a:lnTo>
                    <a:pt x="1791451" y="0"/>
                  </a:lnTo>
                  <a:lnTo>
                    <a:pt x="1791451" y="1809551"/>
                  </a:lnTo>
                  <a:lnTo>
                    <a:pt x="0" y="180955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1906757" y="7028878"/>
            <a:ext cx="4001135" cy="1809750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4200">
              <a:latin typeface="Times New Roman"/>
              <a:cs typeface="Times New Roman"/>
            </a:endParaRPr>
          </a:p>
          <a:p>
            <a:pPr marL="403225">
              <a:lnSpc>
                <a:spcPct val="100000"/>
              </a:lnSpc>
            </a:pPr>
            <a:r>
              <a:rPr sz="3200" b="1" spc="-5" dirty="0">
                <a:latin typeface="Calibri"/>
                <a:cs typeface="Calibri"/>
              </a:rPr>
              <a:t>Placówki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sportowe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929812" y="7022528"/>
            <a:ext cx="1804670" cy="1822450"/>
            <a:chOff x="9929812" y="7022528"/>
            <a:chExt cx="1804670" cy="1822450"/>
          </a:xfrm>
        </p:grpSpPr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36162" y="7025640"/>
              <a:ext cx="1791449" cy="181356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936162" y="7028878"/>
              <a:ext cx="1791970" cy="1809750"/>
            </a:xfrm>
            <a:custGeom>
              <a:avLst/>
              <a:gdLst/>
              <a:ahLst/>
              <a:cxnLst/>
              <a:rect l="l" t="t" r="r" b="b"/>
              <a:pathLst>
                <a:path w="1791970" h="1809750">
                  <a:moveTo>
                    <a:pt x="0" y="0"/>
                  </a:moveTo>
                  <a:lnTo>
                    <a:pt x="1791451" y="0"/>
                  </a:lnTo>
                  <a:lnTo>
                    <a:pt x="1791451" y="1809551"/>
                  </a:lnTo>
                  <a:lnTo>
                    <a:pt x="0" y="180955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7062216" y="390143"/>
            <a:ext cx="9424670" cy="1786255"/>
            <a:chOff x="7062216" y="390143"/>
            <a:chExt cx="9424670" cy="1786255"/>
          </a:xfrm>
        </p:grpSpPr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62216" y="390143"/>
              <a:ext cx="9424416" cy="163067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218946" y="469277"/>
              <a:ext cx="9112250" cy="1472565"/>
            </a:xfrm>
            <a:custGeom>
              <a:avLst/>
              <a:gdLst/>
              <a:ahLst/>
              <a:cxnLst/>
              <a:rect l="l" t="t" r="r" b="b"/>
              <a:pathLst>
                <a:path w="9112250" h="1472564">
                  <a:moveTo>
                    <a:pt x="9111983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9111983" y="1472552"/>
                  </a:lnTo>
                  <a:lnTo>
                    <a:pt x="9111983" y="0"/>
                  </a:lnTo>
                  <a:close/>
                </a:path>
              </a:pathLst>
            </a:custGeom>
            <a:solidFill>
              <a:srgbClr val="3656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91984" y="509015"/>
              <a:ext cx="8784336" cy="1667255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7218946" y="469277"/>
            <a:ext cx="911225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marL="740410">
              <a:lnSpc>
                <a:spcPct val="100000"/>
              </a:lnSpc>
              <a:spcBef>
                <a:spcPts val="1800"/>
              </a:spcBef>
            </a:pPr>
            <a:r>
              <a:rPr sz="6000" b="1" spc="-15" dirty="0">
                <a:solidFill>
                  <a:srgbClr val="FFFFFF"/>
                </a:solidFill>
                <a:latin typeface="Calibri"/>
                <a:cs typeface="Calibri"/>
              </a:rPr>
              <a:t>Perspektywy</a:t>
            </a:r>
            <a:r>
              <a:rPr sz="6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zawodowe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984248" y="390143"/>
            <a:ext cx="4693920" cy="1786255"/>
            <a:chOff x="1984248" y="390143"/>
            <a:chExt cx="4693920" cy="1786255"/>
          </a:xfrm>
        </p:grpSpPr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84248" y="390143"/>
              <a:ext cx="4693920" cy="1630679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094953" y="468731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43912" y="509015"/>
              <a:ext cx="4020312" cy="1667255"/>
            </a:xfrm>
            <a:prstGeom prst="rect">
              <a:avLst/>
            </a:prstGeom>
          </p:spPr>
        </p:pic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2094953" y="468731"/>
            <a:ext cx="4472940" cy="1472565"/>
          </a:xfrm>
          <a:prstGeom prst="rect">
            <a:avLst/>
          </a:prstGeom>
        </p:spPr>
        <p:txBody>
          <a:bodyPr vert="horz" wrap="square" lIns="0" tIns="2292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5"/>
              </a:spcBef>
            </a:pPr>
            <a:r>
              <a:rPr sz="6000" spc="-30" dirty="0">
                <a:solidFill>
                  <a:srgbClr val="FFFFFF"/>
                </a:solidFill>
              </a:rPr>
              <a:t>Dietetyka</a:t>
            </a:r>
            <a:endParaRPr sz="6000"/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99087FA2-F1E7-8C9D-D2D6-50B6399A3559}"/>
              </a:ext>
            </a:extLst>
          </p:cNvPr>
          <p:cNvSpPr/>
          <p:nvPr/>
        </p:nvSpPr>
        <p:spPr>
          <a:xfrm>
            <a:off x="457200" y="8156135"/>
            <a:ext cx="2133600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id="{7C4AC8A3-94B7-30AF-4B0C-D19D112EFC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56763" y="4943347"/>
            <a:ext cx="6388735" cy="2768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0" b="1" spc="-25" dirty="0">
                <a:solidFill>
                  <a:srgbClr val="006600"/>
                </a:solidFill>
                <a:latin typeface="Calibri"/>
                <a:cs typeface="Calibri"/>
              </a:rPr>
              <a:t>Gastronomia </a:t>
            </a:r>
            <a:r>
              <a:rPr sz="9000" b="1" spc="-202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9000" b="1" dirty="0">
                <a:solidFill>
                  <a:srgbClr val="006600"/>
                </a:solidFill>
                <a:latin typeface="Calibri"/>
                <a:cs typeface="Calibri"/>
              </a:rPr>
              <a:t>i</a:t>
            </a:r>
            <a:r>
              <a:rPr sz="9000" b="1" spc="-5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9000" b="1" spc="-45" dirty="0">
                <a:solidFill>
                  <a:srgbClr val="006600"/>
                </a:solidFill>
                <a:latin typeface="Calibri"/>
                <a:cs typeface="Calibri"/>
              </a:rPr>
              <a:t>Hotelarstwo</a:t>
            </a:r>
            <a:endParaRPr sz="9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78151" y="762000"/>
            <a:ext cx="4691380" cy="1786255"/>
            <a:chOff x="1978151" y="762000"/>
            <a:chExt cx="4691380" cy="17862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8151" y="762000"/>
              <a:ext cx="4690872" cy="163067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86622" y="841222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38" y="1472564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8063" y="880871"/>
              <a:ext cx="3096767" cy="166725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86622" y="841222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marL="1180465">
              <a:lnSpc>
                <a:spcPct val="100000"/>
              </a:lnSpc>
              <a:spcBef>
                <a:spcPts val="1800"/>
              </a:spcBef>
            </a:pPr>
            <a:r>
              <a:rPr sz="6000" spc="-35" dirty="0">
                <a:solidFill>
                  <a:srgbClr val="FFFFFF"/>
                </a:solidFill>
              </a:rPr>
              <a:t>ŻCziOŻ</a:t>
            </a:r>
            <a:endParaRPr sz="6000"/>
          </a:p>
        </p:txBody>
      </p:sp>
      <p:grpSp>
        <p:nvGrpSpPr>
          <p:cNvPr id="8" name="object 8"/>
          <p:cNvGrpSpPr/>
          <p:nvPr/>
        </p:nvGrpSpPr>
        <p:grpSpPr>
          <a:xfrm>
            <a:off x="11618976" y="762000"/>
            <a:ext cx="4691380" cy="1786255"/>
            <a:chOff x="11618976" y="762000"/>
            <a:chExt cx="4691380" cy="178625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18976" y="762000"/>
              <a:ext cx="4690872" cy="163067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728538" y="841222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51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51" y="1472564"/>
                  </a:lnTo>
                  <a:lnTo>
                    <a:pt x="4472851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20472" y="880871"/>
              <a:ext cx="2136647" cy="166725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728539" y="841222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</a:pPr>
            <a:r>
              <a:rPr sz="6000" b="1" spc="-5" dirty="0">
                <a:solidFill>
                  <a:srgbClr val="FFFFFF"/>
                </a:solidFill>
                <a:latin typeface="Calibri"/>
                <a:cs typeface="Calibri"/>
              </a:rPr>
              <a:t>GiH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97040" y="762000"/>
            <a:ext cx="4693920" cy="1786255"/>
            <a:chOff x="6797040" y="762000"/>
            <a:chExt cx="4693920" cy="1786255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97040" y="762000"/>
              <a:ext cx="4693920" cy="1630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907580" y="841222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38" y="1472564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56704" y="880871"/>
              <a:ext cx="4020311" cy="1667255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907580" y="841222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</a:pP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Dietetyka</a:t>
            </a:r>
            <a:endParaRPr sz="60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80616" y="2490216"/>
            <a:ext cx="14526767" cy="1164336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086622" y="2565006"/>
            <a:ext cx="14114780" cy="1016000"/>
          </a:xfrm>
          <a:prstGeom prst="rect">
            <a:avLst/>
          </a:prstGeom>
          <a:solidFill>
            <a:srgbClr val="0066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7165"/>
              </a:lnSpc>
            </a:pPr>
            <a:r>
              <a:rPr sz="6000" spc="-5" dirty="0">
                <a:solidFill>
                  <a:srgbClr val="FFFFFF"/>
                </a:solidFill>
                <a:latin typeface="Calibri"/>
                <a:cs typeface="Calibri"/>
              </a:rPr>
              <a:t>Kierunek</a:t>
            </a:r>
            <a:endParaRPr sz="600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229684" y="3908925"/>
            <a:ext cx="5971705" cy="5399163"/>
          </a:xfrm>
          <a:prstGeom prst="rect">
            <a:avLst/>
          </a:prstGeom>
        </p:spPr>
      </p:pic>
      <p:sp>
        <p:nvSpPr>
          <p:cNvPr id="21" name="Prostokąt 20">
            <a:extLst>
              <a:ext uri="{FF2B5EF4-FFF2-40B4-BE49-F238E27FC236}">
                <a16:creationId xmlns:a16="http://schemas.microsoft.com/office/drawing/2014/main" id="{0A23F026-F031-3781-E5C6-F2E6FF53AAC6}"/>
              </a:ext>
            </a:extLst>
          </p:cNvPr>
          <p:cNvSpPr/>
          <p:nvPr/>
        </p:nvSpPr>
        <p:spPr>
          <a:xfrm>
            <a:off x="457200" y="8156135"/>
            <a:ext cx="2133600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62696C3C-02DE-D7BE-B791-0F6AEEA4D9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26081" y="3891788"/>
            <a:ext cx="7558405" cy="551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3565" marR="573405" algn="ctr">
              <a:lnSpc>
                <a:spcPct val="100000"/>
              </a:lnSpc>
              <a:spcBef>
                <a:spcPts val="100"/>
              </a:spcBef>
            </a:pPr>
            <a:r>
              <a:rPr sz="6000" b="1" dirty="0" err="1">
                <a:solidFill>
                  <a:srgbClr val="006600"/>
                </a:solidFill>
                <a:latin typeface="Calibri"/>
                <a:cs typeface="Calibri"/>
              </a:rPr>
              <a:t>Kierunek</a:t>
            </a:r>
            <a:r>
              <a:rPr sz="6000" b="1" spc="-8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spc="-35" dirty="0" err="1">
                <a:solidFill>
                  <a:srgbClr val="006600"/>
                </a:solidFill>
                <a:latin typeface="Calibri"/>
                <a:cs typeface="Calibri"/>
              </a:rPr>
              <a:t>opracowany</a:t>
            </a:r>
            <a:r>
              <a:rPr sz="6000" b="1" spc="-3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spc="-25" dirty="0">
                <a:solidFill>
                  <a:srgbClr val="006600"/>
                </a:solidFill>
                <a:latin typeface="Calibri"/>
                <a:cs typeface="Calibri"/>
              </a:rPr>
              <a:t>we </a:t>
            </a:r>
            <a:r>
              <a:rPr sz="6000" b="1" spc="-20" dirty="0">
                <a:solidFill>
                  <a:srgbClr val="006600"/>
                </a:solidFill>
                <a:latin typeface="Calibri"/>
                <a:cs typeface="Calibri"/>
              </a:rPr>
              <a:t> współpracy</a:t>
            </a:r>
            <a:endParaRPr sz="6000" dirty="0">
              <a:latin typeface="Calibri"/>
              <a:cs typeface="Calibri"/>
            </a:endParaRPr>
          </a:p>
          <a:p>
            <a:pPr marL="12065" marR="5080" indent="5715" algn="ctr">
              <a:lnSpc>
                <a:spcPct val="100000"/>
              </a:lnSpc>
            </a:pPr>
            <a:r>
              <a:rPr sz="6000" b="1" spc="-55" dirty="0">
                <a:solidFill>
                  <a:srgbClr val="006600"/>
                </a:solidFill>
                <a:latin typeface="Calibri"/>
                <a:cs typeface="Calibri"/>
              </a:rPr>
              <a:t>ze</a:t>
            </a:r>
            <a:r>
              <a:rPr sz="6000" b="1" spc="-2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spc="-15" dirty="0">
                <a:solidFill>
                  <a:srgbClr val="006600"/>
                </a:solidFill>
                <a:latin typeface="Calibri"/>
                <a:cs typeface="Calibri"/>
              </a:rPr>
              <a:t>specjalistami</a:t>
            </a:r>
            <a:r>
              <a:rPr sz="6000" b="1" spc="-2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spc="-35" dirty="0">
                <a:solidFill>
                  <a:srgbClr val="006600"/>
                </a:solidFill>
                <a:latin typeface="Calibri"/>
                <a:cs typeface="Calibri"/>
              </a:rPr>
              <a:t>sektora </a:t>
            </a:r>
            <a:r>
              <a:rPr sz="6000" b="1" spc="-134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dirty="0">
                <a:solidFill>
                  <a:srgbClr val="006600"/>
                </a:solidFill>
                <a:latin typeface="Calibri"/>
                <a:cs typeface="Calibri"/>
              </a:rPr>
              <a:t>usług</a:t>
            </a:r>
            <a:r>
              <a:rPr sz="6000" b="1" spc="-9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spc="-30" dirty="0">
                <a:solidFill>
                  <a:srgbClr val="006600"/>
                </a:solidFill>
                <a:latin typeface="Calibri"/>
                <a:cs typeface="Calibri"/>
              </a:rPr>
              <a:t>gastronomicznych </a:t>
            </a:r>
            <a:r>
              <a:rPr sz="6000" b="1" spc="-134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dirty="0">
                <a:solidFill>
                  <a:srgbClr val="006600"/>
                </a:solidFill>
                <a:latin typeface="Calibri"/>
                <a:cs typeface="Calibri"/>
              </a:rPr>
              <a:t>i</a:t>
            </a:r>
            <a:r>
              <a:rPr sz="6000" b="1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6000" b="1" spc="-15" dirty="0">
                <a:solidFill>
                  <a:srgbClr val="006600"/>
                </a:solidFill>
                <a:latin typeface="Calibri"/>
                <a:cs typeface="Calibri"/>
              </a:rPr>
              <a:t>hotelarskich</a:t>
            </a:r>
            <a:endParaRPr sz="6000" dirty="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29684" y="3908925"/>
            <a:ext cx="5971705" cy="53991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0616" y="2490216"/>
            <a:ext cx="14526767" cy="116433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086622" y="2565006"/>
            <a:ext cx="14114780" cy="1016000"/>
          </a:xfrm>
          <a:prstGeom prst="rect">
            <a:avLst/>
          </a:prstGeom>
          <a:solidFill>
            <a:srgbClr val="0066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7165"/>
              </a:lnSpc>
            </a:pPr>
            <a:r>
              <a:rPr sz="6000" spc="-20" dirty="0">
                <a:solidFill>
                  <a:srgbClr val="FFFFFF"/>
                </a:solidFill>
                <a:latin typeface="Calibri"/>
                <a:cs typeface="Calibri"/>
              </a:rPr>
              <a:t>Gastronomia</a:t>
            </a:r>
            <a:r>
              <a:rPr sz="6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6000" spc="-30" dirty="0">
                <a:solidFill>
                  <a:srgbClr val="FFFFFF"/>
                </a:solidFill>
                <a:latin typeface="Calibri"/>
                <a:cs typeface="Calibri"/>
              </a:rPr>
              <a:t> Hotelarstwo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78151" y="762000"/>
            <a:ext cx="4691380" cy="1786255"/>
            <a:chOff x="1978151" y="762000"/>
            <a:chExt cx="4691380" cy="178625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78151" y="762000"/>
              <a:ext cx="4690872" cy="163067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086622" y="841222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38" y="1472564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98063" y="880871"/>
              <a:ext cx="3096767" cy="166725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086622" y="841222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marL="1180465">
              <a:lnSpc>
                <a:spcPct val="100000"/>
              </a:lnSpc>
              <a:spcBef>
                <a:spcPts val="1800"/>
              </a:spcBef>
            </a:pPr>
            <a:r>
              <a:rPr sz="6000" b="1" spc="-35" dirty="0">
                <a:solidFill>
                  <a:srgbClr val="FFFFFF"/>
                </a:solidFill>
                <a:latin typeface="Calibri"/>
                <a:cs typeface="Calibri"/>
              </a:rPr>
              <a:t>ŻCziOŻ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618976" y="762000"/>
            <a:ext cx="4691380" cy="1786255"/>
            <a:chOff x="11618976" y="762000"/>
            <a:chExt cx="4691380" cy="178625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18976" y="762000"/>
              <a:ext cx="4690872" cy="163067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728538" y="841222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51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51" y="1472564"/>
                  </a:lnTo>
                  <a:lnTo>
                    <a:pt x="4472851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920472" y="880871"/>
              <a:ext cx="2136647" cy="1667255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1728539" y="841222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</a:pPr>
            <a:r>
              <a:rPr sz="6000" b="1" spc="-5" dirty="0">
                <a:solidFill>
                  <a:srgbClr val="FFFFFF"/>
                </a:solidFill>
                <a:latin typeface="Calibri"/>
                <a:cs typeface="Calibri"/>
              </a:rPr>
              <a:t>GiH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797040" y="762000"/>
            <a:ext cx="4693920" cy="1786255"/>
            <a:chOff x="6797040" y="762000"/>
            <a:chExt cx="4693920" cy="1786255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97040" y="762000"/>
              <a:ext cx="4693920" cy="16306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907580" y="841222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38" y="1472564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56704" y="880871"/>
              <a:ext cx="4020311" cy="1667255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6907580" y="841222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</a:pP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Dietetyka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DA3D2758-AB78-994D-EACB-B47FB1AADE3E}"/>
              </a:ext>
            </a:extLst>
          </p:cNvPr>
          <p:cNvSpPr/>
          <p:nvPr/>
        </p:nvSpPr>
        <p:spPr>
          <a:xfrm>
            <a:off x="152400" y="8156135"/>
            <a:ext cx="2133600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519B4133-F2C0-039B-5E8C-1705057A52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78151" y="746759"/>
            <a:ext cx="4691380" cy="1786255"/>
            <a:chOff x="1978151" y="746759"/>
            <a:chExt cx="4691380" cy="17862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8151" y="746759"/>
              <a:ext cx="4690872" cy="163067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86622" y="825728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38" y="1472564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8063" y="865631"/>
              <a:ext cx="3096767" cy="166725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86622" y="825728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marL="1180465">
              <a:lnSpc>
                <a:spcPct val="100000"/>
              </a:lnSpc>
              <a:spcBef>
                <a:spcPts val="1800"/>
              </a:spcBef>
            </a:pPr>
            <a:r>
              <a:rPr sz="6000" spc="-35" dirty="0">
                <a:solidFill>
                  <a:srgbClr val="FFFFFF"/>
                </a:solidFill>
              </a:rPr>
              <a:t>ŻCziOŻ</a:t>
            </a:r>
            <a:endParaRPr sz="6000"/>
          </a:p>
        </p:txBody>
      </p:sp>
      <p:grpSp>
        <p:nvGrpSpPr>
          <p:cNvPr id="7" name="object 7"/>
          <p:cNvGrpSpPr/>
          <p:nvPr/>
        </p:nvGrpSpPr>
        <p:grpSpPr>
          <a:xfrm>
            <a:off x="11618976" y="746759"/>
            <a:ext cx="4691380" cy="1786255"/>
            <a:chOff x="11618976" y="746759"/>
            <a:chExt cx="4691380" cy="178625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18976" y="746759"/>
              <a:ext cx="4690872" cy="163067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1728538" y="825728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51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51" y="1472564"/>
                  </a:lnTo>
                  <a:lnTo>
                    <a:pt x="4472851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20472" y="865631"/>
              <a:ext cx="2136647" cy="166725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1728539" y="825728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</a:pPr>
            <a:r>
              <a:rPr sz="6000" b="1" spc="-5" dirty="0">
                <a:solidFill>
                  <a:srgbClr val="FFFFFF"/>
                </a:solidFill>
                <a:latin typeface="Calibri"/>
                <a:cs typeface="Calibri"/>
              </a:rPr>
              <a:t>GiH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797040" y="746759"/>
            <a:ext cx="4693920" cy="1786255"/>
            <a:chOff x="6797040" y="746759"/>
            <a:chExt cx="4693920" cy="1786255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97040" y="746759"/>
              <a:ext cx="4693920" cy="163067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907580" y="825728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64"/>
                  </a:lnTo>
                  <a:lnTo>
                    <a:pt x="4472838" y="1472564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56704" y="865631"/>
              <a:ext cx="4020311" cy="1667255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907580" y="825728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</a:pP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Dietetyka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32481" y="3263900"/>
            <a:ext cx="15396210" cy="584454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461260" marR="1492885" indent="-2449195">
              <a:lnSpc>
                <a:spcPct val="100400"/>
              </a:lnSpc>
              <a:spcBef>
                <a:spcPts val="75"/>
              </a:spcBef>
            </a:pPr>
            <a:r>
              <a:rPr sz="4800" b="1" spc="-5" dirty="0">
                <a:solidFill>
                  <a:srgbClr val="006600"/>
                </a:solidFill>
                <a:latin typeface="Calibri"/>
                <a:cs typeface="Calibri"/>
              </a:rPr>
              <a:t>Kierunek</a:t>
            </a:r>
            <a:r>
              <a:rPr sz="4800" b="1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b="1" spc="-15" dirty="0">
                <a:solidFill>
                  <a:srgbClr val="006600"/>
                </a:solidFill>
                <a:latin typeface="Calibri"/>
                <a:cs typeface="Calibri"/>
              </a:rPr>
              <a:t>Gastronomia</a:t>
            </a:r>
            <a:r>
              <a:rPr sz="4800" b="1" dirty="0">
                <a:solidFill>
                  <a:srgbClr val="006600"/>
                </a:solidFill>
                <a:latin typeface="Calibri"/>
                <a:cs typeface="Calibri"/>
              </a:rPr>
              <a:t> i</a:t>
            </a:r>
            <a:r>
              <a:rPr sz="4800" b="1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b="1" spc="-25" dirty="0">
                <a:solidFill>
                  <a:srgbClr val="006600"/>
                </a:solidFill>
                <a:latin typeface="Calibri"/>
                <a:cs typeface="Calibri"/>
              </a:rPr>
              <a:t>Hotelarstwo</a:t>
            </a:r>
            <a:r>
              <a:rPr sz="4800" b="1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b="1" spc="-35" dirty="0">
                <a:solidFill>
                  <a:srgbClr val="006600"/>
                </a:solidFill>
                <a:latin typeface="Calibri"/>
                <a:cs typeface="Calibri"/>
              </a:rPr>
              <a:t>został</a:t>
            </a:r>
            <a:r>
              <a:rPr sz="4800" b="1" spc="-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b="1" spc="-30" dirty="0">
                <a:solidFill>
                  <a:srgbClr val="006600"/>
                </a:solidFill>
                <a:latin typeface="Calibri"/>
                <a:cs typeface="Calibri"/>
              </a:rPr>
              <a:t>nagrodzony </a:t>
            </a:r>
            <a:r>
              <a:rPr sz="4800" b="1" spc="-107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b="1" spc="-20" dirty="0">
                <a:solidFill>
                  <a:srgbClr val="006600"/>
                </a:solidFill>
                <a:latin typeface="Calibri"/>
                <a:cs typeface="Calibri"/>
              </a:rPr>
              <a:t>certyfikatem</a:t>
            </a:r>
            <a:r>
              <a:rPr sz="4800" b="1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b="1" spc="-10" dirty="0">
                <a:solidFill>
                  <a:srgbClr val="F6AA1A"/>
                </a:solidFill>
                <a:latin typeface="Calibri"/>
                <a:cs typeface="Calibri"/>
              </a:rPr>
              <a:t>"Studia</a:t>
            </a:r>
            <a:r>
              <a:rPr sz="4800" b="1" spc="5" dirty="0">
                <a:solidFill>
                  <a:srgbClr val="F6AA1A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F6AA1A"/>
                </a:solidFill>
                <a:latin typeface="Calibri"/>
                <a:cs typeface="Calibri"/>
              </a:rPr>
              <a:t>z</a:t>
            </a:r>
            <a:r>
              <a:rPr sz="4800" b="1" spc="10" dirty="0">
                <a:solidFill>
                  <a:srgbClr val="F6AA1A"/>
                </a:solidFill>
                <a:latin typeface="Calibri"/>
                <a:cs typeface="Calibri"/>
              </a:rPr>
              <a:t> </a:t>
            </a:r>
            <a:r>
              <a:rPr sz="4800" b="1" spc="-10" dirty="0">
                <a:solidFill>
                  <a:srgbClr val="F6AA1A"/>
                </a:solidFill>
                <a:latin typeface="Calibri"/>
                <a:cs typeface="Calibri"/>
              </a:rPr>
              <a:t>Przyszłością"</a:t>
            </a:r>
            <a:endParaRPr sz="4800">
              <a:latin typeface="Calibri"/>
              <a:cs typeface="Calibri"/>
            </a:endParaRPr>
          </a:p>
          <a:p>
            <a:pPr marL="7669530" algn="ctr">
              <a:lnSpc>
                <a:spcPts val="4310"/>
              </a:lnSpc>
              <a:spcBef>
                <a:spcPts val="4054"/>
              </a:spcBef>
            </a:pPr>
            <a:r>
              <a:rPr sz="3600" b="1" spc="-15" dirty="0">
                <a:solidFill>
                  <a:srgbClr val="006600"/>
                </a:solidFill>
                <a:latin typeface="Calibri"/>
                <a:cs typeface="Calibri"/>
              </a:rPr>
              <a:t>Wyróżnienie</a:t>
            </a:r>
            <a:r>
              <a:rPr sz="3600" b="1" spc="-3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6600"/>
                </a:solidFill>
                <a:latin typeface="Calibri"/>
                <a:cs typeface="Calibri"/>
              </a:rPr>
              <a:t>dla</a:t>
            </a:r>
            <a:r>
              <a:rPr sz="3600" b="1" spc="-2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006600"/>
                </a:solidFill>
                <a:latin typeface="Calibri"/>
                <a:cs typeface="Calibri"/>
              </a:rPr>
              <a:t>kierunków</a:t>
            </a:r>
            <a:endParaRPr sz="3600">
              <a:latin typeface="Calibri"/>
              <a:cs typeface="Calibri"/>
            </a:endParaRPr>
          </a:p>
          <a:p>
            <a:pPr marL="8102600" marR="427355" indent="1905" algn="ctr">
              <a:lnSpc>
                <a:spcPct val="99600"/>
              </a:lnSpc>
              <a:spcBef>
                <a:spcPts val="5"/>
              </a:spcBef>
            </a:pPr>
            <a:r>
              <a:rPr sz="3600" b="1" dirty="0">
                <a:solidFill>
                  <a:srgbClr val="006600"/>
                </a:solidFill>
                <a:latin typeface="Calibri"/>
                <a:cs typeface="Calibri"/>
              </a:rPr>
              <a:t>i specjalności </a:t>
            </a:r>
            <a:r>
              <a:rPr sz="3600" b="1" spc="-25" dirty="0">
                <a:solidFill>
                  <a:srgbClr val="006600"/>
                </a:solidFill>
                <a:latin typeface="Calibri"/>
                <a:cs typeface="Calibri"/>
              </a:rPr>
              <a:t>realizowanych </a:t>
            </a:r>
            <a:r>
              <a:rPr sz="3600" b="1" spc="-5" dirty="0">
                <a:solidFill>
                  <a:srgbClr val="006600"/>
                </a:solidFill>
                <a:latin typeface="Calibri"/>
                <a:cs typeface="Calibri"/>
              </a:rPr>
              <a:t>według </a:t>
            </a:r>
            <a:r>
              <a:rPr sz="3600" b="1" spc="-80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006600"/>
                </a:solidFill>
                <a:latin typeface="Calibri"/>
                <a:cs typeface="Calibri"/>
              </a:rPr>
              <a:t>nowoczesnych</a:t>
            </a:r>
            <a:r>
              <a:rPr sz="3600" b="1" spc="-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6600"/>
                </a:solidFill>
                <a:latin typeface="Calibri"/>
                <a:cs typeface="Calibri"/>
              </a:rPr>
              <a:t>i</a:t>
            </a:r>
            <a:r>
              <a:rPr sz="3600" b="1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006600"/>
                </a:solidFill>
                <a:latin typeface="Calibri"/>
                <a:cs typeface="Calibri"/>
              </a:rPr>
              <a:t>innowacyjnych </a:t>
            </a:r>
            <a:r>
              <a:rPr sz="3600" b="1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006600"/>
                </a:solidFill>
                <a:latin typeface="Calibri"/>
                <a:cs typeface="Calibri"/>
              </a:rPr>
              <a:t>programów</a:t>
            </a:r>
            <a:r>
              <a:rPr sz="3600" b="1" spc="-10" dirty="0">
                <a:solidFill>
                  <a:srgbClr val="006600"/>
                </a:solidFill>
                <a:latin typeface="Calibri"/>
                <a:cs typeface="Calibri"/>
              </a:rPr>
              <a:t> kształcenia,</a:t>
            </a:r>
            <a:r>
              <a:rPr sz="3600" b="1" spc="-15" dirty="0">
                <a:solidFill>
                  <a:srgbClr val="006600"/>
                </a:solidFill>
                <a:latin typeface="Calibri"/>
                <a:cs typeface="Calibri"/>
              </a:rPr>
              <a:t> dobrze </a:t>
            </a:r>
            <a:r>
              <a:rPr sz="3600" b="1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006600"/>
                </a:solidFill>
                <a:latin typeface="Calibri"/>
                <a:cs typeface="Calibri"/>
              </a:rPr>
              <a:t>odpowiadających</a:t>
            </a:r>
            <a:r>
              <a:rPr sz="3600" b="1" spc="-1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6600"/>
                </a:solidFill>
                <a:latin typeface="Calibri"/>
                <a:cs typeface="Calibri"/>
              </a:rPr>
              <a:t>na</a:t>
            </a:r>
            <a:r>
              <a:rPr sz="3600" b="1" spc="-2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006600"/>
                </a:solidFill>
                <a:latin typeface="Calibri"/>
                <a:cs typeface="Calibri"/>
              </a:rPr>
              <a:t>potrzeby</a:t>
            </a:r>
            <a:r>
              <a:rPr sz="3600" b="1" spc="-2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6600"/>
                </a:solidFill>
                <a:latin typeface="Calibri"/>
                <a:cs typeface="Calibri"/>
              </a:rPr>
              <a:t>rynku</a:t>
            </a:r>
            <a:endParaRPr sz="3600">
              <a:latin typeface="Calibri"/>
              <a:cs typeface="Calibri"/>
            </a:endParaRPr>
          </a:p>
          <a:p>
            <a:pPr marL="7680959" marR="5080" algn="ctr">
              <a:lnSpc>
                <a:spcPts val="4300"/>
              </a:lnSpc>
              <a:spcBef>
                <a:spcPts val="190"/>
              </a:spcBef>
            </a:pPr>
            <a:r>
              <a:rPr sz="3600" b="1" spc="-55" dirty="0">
                <a:solidFill>
                  <a:srgbClr val="006600"/>
                </a:solidFill>
                <a:latin typeface="Calibri"/>
                <a:cs typeface="Calibri"/>
              </a:rPr>
              <a:t>pracy,</a:t>
            </a:r>
            <a:r>
              <a:rPr sz="3600" b="1" spc="-2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6600"/>
                </a:solidFill>
                <a:latin typeface="Calibri"/>
                <a:cs typeface="Calibri"/>
              </a:rPr>
              <a:t>zgodne </a:t>
            </a:r>
            <a:r>
              <a:rPr sz="3600" b="1" dirty="0">
                <a:solidFill>
                  <a:srgbClr val="006600"/>
                </a:solidFill>
                <a:latin typeface="Calibri"/>
                <a:cs typeface="Calibri"/>
              </a:rPr>
              <a:t>z</a:t>
            </a:r>
            <a:r>
              <a:rPr sz="3600" b="1" spc="-2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6600"/>
                </a:solidFill>
                <a:latin typeface="Calibri"/>
                <a:cs typeface="Calibri"/>
              </a:rPr>
              <a:t>oczekiwaniami </a:t>
            </a:r>
            <a:r>
              <a:rPr sz="3600" b="1" spc="-15" dirty="0">
                <a:solidFill>
                  <a:srgbClr val="006600"/>
                </a:solidFill>
                <a:latin typeface="Calibri"/>
                <a:cs typeface="Calibri"/>
              </a:rPr>
              <a:t>otoczenia </a:t>
            </a:r>
            <a:r>
              <a:rPr sz="3600" b="1" spc="-80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6600"/>
                </a:solidFill>
                <a:latin typeface="Calibri"/>
                <a:cs typeface="Calibri"/>
              </a:rPr>
              <a:t>społeczno-gospodarczego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42872" y="5373623"/>
            <a:ext cx="8345424" cy="2670048"/>
          </a:xfrm>
          <a:prstGeom prst="rect">
            <a:avLst/>
          </a:prstGeom>
        </p:spPr>
      </p:pic>
      <p:sp>
        <p:nvSpPr>
          <p:cNvPr id="19" name="Prostokąt 18">
            <a:extLst>
              <a:ext uri="{FF2B5EF4-FFF2-40B4-BE49-F238E27FC236}">
                <a16:creationId xmlns:a16="http://schemas.microsoft.com/office/drawing/2014/main" id="{8F91896D-8D2D-DF8C-3D0F-E9E57218CF82}"/>
              </a:ext>
            </a:extLst>
          </p:cNvPr>
          <p:cNvSpPr/>
          <p:nvPr/>
        </p:nvSpPr>
        <p:spPr>
          <a:xfrm>
            <a:off x="457200" y="8156135"/>
            <a:ext cx="2133600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15BD53F8-22E1-D3A9-D1B8-F8D539B6A3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123362" y="3467493"/>
          <a:ext cx="7063740" cy="26253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31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1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24580">
                <a:tc gridSpan="2">
                  <a:txBody>
                    <a:bodyPr/>
                    <a:lstStyle/>
                    <a:p>
                      <a:pPr marL="87630" algn="ctr">
                        <a:lnSpc>
                          <a:spcPts val="4450"/>
                        </a:lnSpc>
                      </a:pPr>
                      <a:r>
                        <a:rPr sz="4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STUDIA</a:t>
                      </a:r>
                      <a:r>
                        <a:rPr sz="42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4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II-stopnia</a:t>
                      </a:r>
                      <a:endParaRPr sz="4200">
                        <a:latin typeface="Calibri"/>
                        <a:cs typeface="Calibri"/>
                      </a:endParaRPr>
                    </a:p>
                    <a:p>
                      <a:pPr marL="88265" algn="ctr">
                        <a:lnSpc>
                          <a:spcPts val="3445"/>
                        </a:lnSpc>
                        <a:spcBef>
                          <a:spcPts val="70"/>
                        </a:spcBef>
                      </a:pPr>
                      <a:r>
                        <a:rPr sz="3000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(magisterskie)</a:t>
                      </a:r>
                      <a:endParaRPr sz="3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AA8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1">
                      <a:solidFill>
                        <a:srgbClr val="AAA8AA"/>
                      </a:solidFill>
                      <a:prstDash val="solid"/>
                    </a:lnR>
                    <a:lnB w="38100">
                      <a:solidFill>
                        <a:srgbClr val="AAA8AA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1">
                      <a:solidFill>
                        <a:srgbClr val="AAA8AA"/>
                      </a:solidFill>
                      <a:prstDash val="solid"/>
                    </a:lnL>
                    <a:lnB w="38100">
                      <a:solidFill>
                        <a:srgbClr val="AAA8AA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9960">
                <a:tc gridSpan="2">
                  <a:txBody>
                    <a:bodyPr/>
                    <a:lstStyle/>
                    <a:p>
                      <a:pPr marL="183515">
                        <a:lnSpc>
                          <a:spcPts val="3310"/>
                        </a:lnSpc>
                      </a:pPr>
                      <a:r>
                        <a:rPr sz="3000" b="1" spc="-5" dirty="0">
                          <a:latin typeface="Calibri"/>
                          <a:cs typeface="Calibri"/>
                        </a:rPr>
                        <a:t>kierunek:</a:t>
                      </a:r>
                      <a:endParaRPr sz="3000">
                        <a:latin typeface="Calibri"/>
                        <a:cs typeface="Calibri"/>
                      </a:endParaRPr>
                    </a:p>
                    <a:p>
                      <a:pPr marL="2214245" marR="1928495" indent="-187325">
                        <a:lnSpc>
                          <a:spcPct val="100000"/>
                        </a:lnSpc>
                      </a:pPr>
                      <a:r>
                        <a:rPr sz="3000" b="1" spc="-5" dirty="0">
                          <a:latin typeface="Calibri"/>
                          <a:cs typeface="Calibri"/>
                        </a:rPr>
                        <a:t>Żywienie</a:t>
                      </a:r>
                      <a:r>
                        <a:rPr sz="30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b="1" spc="-10" dirty="0">
                          <a:latin typeface="Calibri"/>
                          <a:cs typeface="Calibri"/>
                        </a:rPr>
                        <a:t>Człowieka </a:t>
                      </a:r>
                      <a:r>
                        <a:rPr sz="3000" b="1" spc="-6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b="1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3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b="1" spc="-5" dirty="0">
                          <a:latin typeface="Calibri"/>
                          <a:cs typeface="Calibri"/>
                        </a:rPr>
                        <a:t>Ocena</a:t>
                      </a:r>
                      <a:r>
                        <a:rPr sz="3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b="1" spc="-5" dirty="0">
                          <a:latin typeface="Calibri"/>
                          <a:cs typeface="Calibri"/>
                        </a:rPr>
                        <a:t>Żywności</a:t>
                      </a:r>
                      <a:endParaRPr sz="3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AAA8AA"/>
                      </a:solidFill>
                      <a:prstDash val="solid"/>
                    </a:lnL>
                    <a:lnR w="38100">
                      <a:solidFill>
                        <a:srgbClr val="AAA8AA"/>
                      </a:solidFill>
                      <a:prstDash val="solid"/>
                    </a:lnR>
                    <a:lnT w="38100">
                      <a:solidFill>
                        <a:srgbClr val="AAA8AA"/>
                      </a:solidFill>
                      <a:prstDash val="solid"/>
                    </a:lnT>
                    <a:lnB w="38100">
                      <a:solidFill>
                        <a:srgbClr val="AAA8AA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1978151" y="390143"/>
            <a:ext cx="4691380" cy="1786255"/>
            <a:chOff x="1978151" y="390143"/>
            <a:chExt cx="4691380" cy="17862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8151" y="390143"/>
              <a:ext cx="4690872" cy="163067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86622" y="469264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8063" y="509015"/>
              <a:ext cx="3096767" cy="166725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86622" y="469265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marL="1180465">
              <a:lnSpc>
                <a:spcPct val="100000"/>
              </a:lnSpc>
              <a:spcBef>
                <a:spcPts val="1800"/>
              </a:spcBef>
            </a:pPr>
            <a:r>
              <a:rPr sz="6000" spc="-35" dirty="0">
                <a:solidFill>
                  <a:srgbClr val="FFFFFF"/>
                </a:solidFill>
              </a:rPr>
              <a:t>ŻCziOŻ</a:t>
            </a:r>
            <a:endParaRPr sz="6000"/>
          </a:p>
        </p:txBody>
      </p:sp>
      <p:grpSp>
        <p:nvGrpSpPr>
          <p:cNvPr id="8" name="object 8"/>
          <p:cNvGrpSpPr/>
          <p:nvPr/>
        </p:nvGrpSpPr>
        <p:grpSpPr>
          <a:xfrm>
            <a:off x="11618976" y="390143"/>
            <a:ext cx="4691380" cy="1786255"/>
            <a:chOff x="11618976" y="390143"/>
            <a:chExt cx="4691380" cy="178625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18976" y="390143"/>
              <a:ext cx="4690872" cy="163067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728538" y="469264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51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51" y="1472552"/>
                  </a:lnTo>
                  <a:lnTo>
                    <a:pt x="4472851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20472" y="509015"/>
              <a:ext cx="2136647" cy="166725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728539" y="469265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</a:pPr>
            <a:r>
              <a:rPr sz="6000" b="1" spc="-5" dirty="0">
                <a:solidFill>
                  <a:srgbClr val="FFFFFF"/>
                </a:solidFill>
                <a:latin typeface="Calibri"/>
                <a:cs typeface="Calibri"/>
              </a:rPr>
              <a:t>GiH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797040" y="390143"/>
            <a:ext cx="4693920" cy="1786255"/>
            <a:chOff x="6797040" y="390143"/>
            <a:chExt cx="4693920" cy="1786255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97040" y="390143"/>
              <a:ext cx="4693920" cy="16306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907580" y="469264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56704" y="509015"/>
              <a:ext cx="4020311" cy="1667255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907580" y="469265"/>
            <a:ext cx="447294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</a:pP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Dietetyka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86622" y="2177008"/>
            <a:ext cx="14114780" cy="1016000"/>
          </a:xfrm>
          <a:prstGeom prst="rect">
            <a:avLst/>
          </a:prstGeom>
          <a:solidFill>
            <a:srgbClr val="0066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7170"/>
              </a:lnSpc>
            </a:pPr>
            <a:r>
              <a:rPr sz="6000" spc="-45" dirty="0">
                <a:solidFill>
                  <a:srgbClr val="FFFFFF"/>
                </a:solidFill>
                <a:latin typeface="Calibri"/>
                <a:cs typeface="Calibri"/>
              </a:rPr>
              <a:t>Formy </a:t>
            </a:r>
            <a:r>
              <a:rPr sz="6000" spc="-15" dirty="0">
                <a:solidFill>
                  <a:srgbClr val="FFFFFF"/>
                </a:solidFill>
                <a:latin typeface="Calibri"/>
                <a:cs typeface="Calibri"/>
              </a:rPr>
              <a:t>studiów</a:t>
            </a:r>
            <a:endParaRPr sz="6000">
              <a:latin typeface="Calibri"/>
              <a:cs typeface="Calibri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389652"/>
              </p:ext>
            </p:extLst>
          </p:nvPr>
        </p:nvGraphicFramePr>
        <p:xfrm>
          <a:off x="2072335" y="3473843"/>
          <a:ext cx="6910070" cy="63336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55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1885">
                <a:tc gridSpan="2">
                  <a:txBody>
                    <a:bodyPr/>
                    <a:lstStyle/>
                    <a:p>
                      <a:pPr marL="87630" algn="ctr">
                        <a:lnSpc>
                          <a:spcPts val="4400"/>
                        </a:lnSpc>
                      </a:pPr>
                      <a:r>
                        <a:rPr sz="42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STUDIA</a:t>
                      </a:r>
                      <a:r>
                        <a:rPr sz="42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42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I-stopnia</a:t>
                      </a:r>
                      <a:endParaRPr sz="4200">
                        <a:latin typeface="Calibri"/>
                        <a:cs typeface="Calibri"/>
                      </a:endParaRPr>
                    </a:p>
                    <a:p>
                      <a:pPr marL="88265" algn="ctr">
                        <a:lnSpc>
                          <a:spcPts val="3395"/>
                        </a:lnSpc>
                        <a:spcBef>
                          <a:spcPts val="70"/>
                        </a:spcBef>
                      </a:pPr>
                      <a:r>
                        <a:rPr sz="3000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(inżynierskie)</a:t>
                      </a:r>
                      <a:endParaRPr sz="3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8EC84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1">
                      <a:solidFill>
                        <a:srgbClr val="8EC846"/>
                      </a:solidFill>
                      <a:prstDash val="solid"/>
                    </a:lnR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1">
                      <a:solidFill>
                        <a:srgbClr val="8EC846"/>
                      </a:solidFill>
                      <a:prstDash val="solid"/>
                    </a:lnL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9960">
                <a:tc gridSpan="2">
                  <a:txBody>
                    <a:bodyPr/>
                    <a:lstStyle/>
                    <a:p>
                      <a:pPr marL="180340">
                        <a:lnSpc>
                          <a:spcPts val="3310"/>
                        </a:lnSpc>
                      </a:pPr>
                      <a:r>
                        <a:rPr sz="3000" b="1" spc="-5" dirty="0">
                          <a:latin typeface="Calibri"/>
                          <a:cs typeface="Calibri"/>
                        </a:rPr>
                        <a:t>Studia</a:t>
                      </a:r>
                      <a:r>
                        <a:rPr sz="3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b="1" spc="-10" dirty="0">
                          <a:latin typeface="Calibri"/>
                          <a:cs typeface="Calibri"/>
                        </a:rPr>
                        <a:t>stacjonarne</a:t>
                      </a:r>
                      <a:endParaRPr sz="3000">
                        <a:latin typeface="Calibri"/>
                        <a:cs typeface="Calibri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sz="2950" spc="45" dirty="0">
                          <a:latin typeface="Symbol"/>
                          <a:cs typeface="Symbol"/>
                        </a:rPr>
                        <a:t></a:t>
                      </a:r>
                      <a:r>
                        <a:rPr sz="295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b="1" spc="-5" dirty="0">
                          <a:latin typeface="Calibri"/>
                          <a:cs typeface="Calibri"/>
                        </a:rPr>
                        <a:t>3,5-letnie</a:t>
                      </a:r>
                      <a:endParaRPr sz="3000">
                        <a:latin typeface="Calibri"/>
                        <a:cs typeface="Calibri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sz="3000" dirty="0">
                          <a:latin typeface="Calibri"/>
                          <a:cs typeface="Calibri"/>
                        </a:rPr>
                        <a:t>(75</a:t>
                      </a:r>
                      <a:r>
                        <a:rPr sz="3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spc="-5" dirty="0">
                          <a:latin typeface="Calibri"/>
                          <a:cs typeface="Calibri"/>
                        </a:rPr>
                        <a:t>miejsc)</a:t>
                      </a:r>
                      <a:endParaRPr sz="3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8EC846"/>
                      </a:solidFill>
                      <a:prstDash val="solid"/>
                    </a:lnL>
                    <a:lnR w="38100">
                      <a:solidFill>
                        <a:srgbClr val="8EC846"/>
                      </a:solidFill>
                      <a:prstDash val="solid"/>
                    </a:lnR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1">
                      <a:solidFill>
                        <a:srgbClr val="8EC846"/>
                      </a:solidFill>
                      <a:prstDash val="solid"/>
                    </a:lnR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1">
                      <a:solidFill>
                        <a:srgbClr val="8EC846"/>
                      </a:solidFill>
                      <a:prstDash val="solid"/>
                    </a:lnL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9960">
                <a:tc gridSpan="2">
                  <a:txBody>
                    <a:bodyPr/>
                    <a:lstStyle/>
                    <a:p>
                      <a:pPr marL="180340">
                        <a:lnSpc>
                          <a:spcPts val="3325"/>
                        </a:lnSpc>
                      </a:pPr>
                      <a:r>
                        <a:rPr sz="3000" b="1" spc="-5" dirty="0">
                          <a:latin typeface="Calibri"/>
                          <a:cs typeface="Calibri"/>
                        </a:rPr>
                        <a:t>Studia</a:t>
                      </a:r>
                      <a:r>
                        <a:rPr sz="30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b="1" spc="-10" dirty="0">
                          <a:latin typeface="Calibri"/>
                          <a:cs typeface="Calibri"/>
                        </a:rPr>
                        <a:t>niestacjonarne (zaoczne)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sz="2950" spc="45" dirty="0">
                          <a:latin typeface="Symbol"/>
                          <a:cs typeface="Symbol"/>
                        </a:rPr>
                        <a:t></a:t>
                      </a:r>
                      <a:r>
                        <a:rPr sz="2950" spc="-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b="1" spc="-5" dirty="0">
                          <a:latin typeface="Calibri"/>
                          <a:cs typeface="Calibri"/>
                        </a:rPr>
                        <a:t>4-letnie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sz="300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lang="pl-PL" sz="3000" dirty="0">
                          <a:latin typeface="Calibri"/>
                          <a:cs typeface="Calibri"/>
                        </a:rPr>
                        <a:t>45</a:t>
                      </a:r>
                      <a:r>
                        <a:rPr sz="30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spc="-5" dirty="0">
                          <a:latin typeface="Calibri"/>
                          <a:cs typeface="Calibri"/>
                        </a:rPr>
                        <a:t>miejsc)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8EC846"/>
                      </a:solidFill>
                      <a:prstDash val="solid"/>
                    </a:lnL>
                    <a:lnR w="38100">
                      <a:solidFill>
                        <a:srgbClr val="8EC846"/>
                      </a:solidFill>
                      <a:prstDash val="solid"/>
                    </a:lnR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1">
                      <a:solidFill>
                        <a:srgbClr val="8EC846"/>
                      </a:solidFill>
                      <a:prstDash val="solid"/>
                    </a:lnR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1">
                      <a:solidFill>
                        <a:srgbClr val="8EC846"/>
                      </a:solidFill>
                      <a:prstDash val="solid"/>
                    </a:lnL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52861">
                <a:tc gridSpan="2">
                  <a:txBody>
                    <a:bodyPr/>
                    <a:lstStyle/>
                    <a:p>
                      <a:pPr marL="224790">
                        <a:lnSpc>
                          <a:spcPts val="3485"/>
                        </a:lnSpc>
                      </a:pPr>
                      <a:r>
                        <a:rPr sz="3000" b="1" spc="-10" dirty="0">
                          <a:latin typeface="Calibri"/>
                          <a:cs typeface="Calibri"/>
                        </a:rPr>
                        <a:t>Egzamin </a:t>
                      </a:r>
                      <a:r>
                        <a:rPr sz="3000" b="1" spc="-25" dirty="0">
                          <a:latin typeface="Calibri"/>
                          <a:cs typeface="Calibri"/>
                        </a:rPr>
                        <a:t>maturalny</a:t>
                      </a:r>
                      <a:r>
                        <a:rPr sz="30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3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3000" b="1" spc="-5" dirty="0">
                          <a:latin typeface="Calibri"/>
                          <a:cs typeface="Calibri"/>
                        </a:rPr>
                        <a:t>jeden </a:t>
                      </a:r>
                      <a:r>
                        <a:rPr sz="3000" b="1" dirty="0">
                          <a:latin typeface="Calibri"/>
                          <a:cs typeface="Calibri"/>
                        </a:rPr>
                        <a:t>z</a:t>
                      </a:r>
                      <a:r>
                        <a:rPr sz="3000" b="1" spc="-15" dirty="0">
                          <a:latin typeface="Calibri"/>
                          <a:cs typeface="Calibri"/>
                        </a:rPr>
                        <a:t> trzech: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  <a:p>
                      <a:pPr marL="653415" indent="-42862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652780" algn="l"/>
                          <a:tab pos="653415" algn="l"/>
                        </a:tabLst>
                      </a:pPr>
                      <a:r>
                        <a:rPr sz="3000" spc="-5" dirty="0">
                          <a:latin typeface="Calibri"/>
                          <a:cs typeface="Calibri"/>
                        </a:rPr>
                        <a:t>biologia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  <a:p>
                      <a:pPr marL="653415" indent="-42862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652780" algn="l"/>
                          <a:tab pos="653415" algn="l"/>
                        </a:tabLst>
                      </a:pPr>
                      <a:r>
                        <a:rPr sz="3000" spc="-5" dirty="0">
                          <a:latin typeface="Calibri"/>
                          <a:cs typeface="Calibri"/>
                        </a:rPr>
                        <a:t>chemia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  <a:p>
                      <a:pPr marL="653415" indent="-428625">
                        <a:lnSpc>
                          <a:spcPct val="100000"/>
                        </a:lnSpc>
                        <a:buFont typeface="Arial MT"/>
                        <a:buChar char="•"/>
                        <a:tabLst>
                          <a:tab pos="652780" algn="l"/>
                          <a:tab pos="653415" algn="l"/>
                        </a:tabLst>
                      </a:pPr>
                      <a:r>
                        <a:rPr sz="3000" spc="-20" dirty="0">
                          <a:latin typeface="Calibri"/>
                          <a:cs typeface="Calibri"/>
                        </a:rPr>
                        <a:t>matematyka</a:t>
                      </a:r>
                      <a:endParaRPr sz="3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38100">
                      <a:solidFill>
                        <a:srgbClr val="8EC846"/>
                      </a:solidFill>
                      <a:prstDash val="solid"/>
                    </a:lnL>
                    <a:lnR w="38100">
                      <a:solidFill>
                        <a:srgbClr val="8EC846"/>
                      </a:solidFill>
                      <a:prstDash val="solid"/>
                    </a:lnR>
                    <a:lnT w="38100">
                      <a:solidFill>
                        <a:srgbClr val="8EC846"/>
                      </a:solidFill>
                      <a:prstDash val="solid"/>
                    </a:lnT>
                    <a:lnB w="38100">
                      <a:solidFill>
                        <a:srgbClr val="8EC846"/>
                      </a:solidFill>
                      <a:prstDash val="soli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0" name="Prostokąt 19">
            <a:extLst>
              <a:ext uri="{FF2B5EF4-FFF2-40B4-BE49-F238E27FC236}">
                <a16:creationId xmlns:a16="http://schemas.microsoft.com/office/drawing/2014/main" id="{DE6B7FB2-194D-EEA3-033E-4C32E40E5D40}"/>
              </a:ext>
            </a:extLst>
          </p:cNvPr>
          <p:cNvSpPr/>
          <p:nvPr/>
        </p:nvSpPr>
        <p:spPr>
          <a:xfrm>
            <a:off x="466165" y="8115300"/>
            <a:ext cx="1592723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21" name="Picture 4">
            <a:extLst>
              <a:ext uri="{FF2B5EF4-FFF2-40B4-BE49-F238E27FC236}">
                <a16:creationId xmlns:a16="http://schemas.microsoft.com/office/drawing/2014/main" id="{409D76D7-EE12-0CC6-C269-766BC84F11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3439" y="6288023"/>
            <a:ext cx="8452485" cy="3420110"/>
            <a:chOff x="853439" y="6288023"/>
            <a:chExt cx="8452485" cy="3420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9591" y="6288023"/>
              <a:ext cx="7235952" cy="34198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1615" y="6480047"/>
              <a:ext cx="6650735" cy="2837688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542441" y="339661"/>
            <a:ext cx="17265650" cy="1016000"/>
          </a:xfrm>
          <a:custGeom>
            <a:avLst/>
            <a:gdLst/>
            <a:ahLst/>
            <a:cxnLst/>
            <a:rect l="l" t="t" r="r" b="b"/>
            <a:pathLst>
              <a:path w="17265650" h="1016000">
                <a:moveTo>
                  <a:pt x="17265117" y="0"/>
                </a:moveTo>
                <a:lnTo>
                  <a:pt x="0" y="0"/>
                </a:lnTo>
                <a:lnTo>
                  <a:pt x="0" y="1015530"/>
                </a:lnTo>
                <a:lnTo>
                  <a:pt x="17265117" y="1015530"/>
                </a:lnTo>
                <a:lnTo>
                  <a:pt x="17265117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22319" y="322580"/>
            <a:ext cx="113030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0" spc="-5" dirty="0">
                <a:solidFill>
                  <a:srgbClr val="FFFFFF"/>
                </a:solidFill>
                <a:latin typeface="Calibri"/>
                <a:cs typeface="Calibri"/>
              </a:rPr>
              <a:t>Zajęcia</a:t>
            </a:r>
            <a:r>
              <a:rPr sz="6000" b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b="0" spc="-20" dirty="0">
                <a:solidFill>
                  <a:srgbClr val="FFFFFF"/>
                </a:solidFill>
                <a:latin typeface="Calibri"/>
                <a:cs typeface="Calibri"/>
              </a:rPr>
              <a:t>dydaktyczne</a:t>
            </a:r>
            <a:r>
              <a:rPr sz="6000" b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b="0" spc="-5" dirty="0">
                <a:solidFill>
                  <a:srgbClr val="FFFFFF"/>
                </a:solidFill>
                <a:latin typeface="Calibri"/>
                <a:cs typeface="Calibri"/>
              </a:rPr>
              <a:t>na</a:t>
            </a:r>
            <a:r>
              <a:rPr sz="6000" b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b="0" spc="-15" dirty="0">
                <a:solidFill>
                  <a:srgbClr val="FFFFFF"/>
                </a:solidFill>
                <a:latin typeface="Calibri"/>
                <a:cs typeface="Calibri"/>
              </a:rPr>
              <a:t>kierunku</a:t>
            </a:r>
            <a:r>
              <a:rPr sz="6000" b="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b="0" dirty="0">
                <a:solidFill>
                  <a:srgbClr val="FFFFFF"/>
                </a:solidFill>
                <a:latin typeface="Calibri"/>
                <a:cs typeface="Calibri"/>
              </a:rPr>
              <a:t>GIH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145792" y="1399032"/>
            <a:ext cx="14624685" cy="8348980"/>
            <a:chOff x="2145792" y="1399032"/>
            <a:chExt cx="14624685" cy="834898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74792" y="1399032"/>
              <a:ext cx="3709416" cy="526694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9863" y="1591056"/>
              <a:ext cx="3124199" cy="468172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45792" y="1417320"/>
              <a:ext cx="3697224" cy="524865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40864" y="1609344"/>
              <a:ext cx="3112008" cy="466344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12351" y="5663184"/>
              <a:ext cx="2895600" cy="40446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07373" y="5857709"/>
              <a:ext cx="2307551" cy="34582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912351" y="1399032"/>
              <a:ext cx="7857744" cy="456590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104375" y="1591056"/>
              <a:ext cx="7275576" cy="398373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433048" y="5663184"/>
              <a:ext cx="5251704" cy="408432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628120" y="5855208"/>
              <a:ext cx="4663439" cy="3502152"/>
            </a:xfrm>
            <a:prstGeom prst="rect">
              <a:avLst/>
            </a:prstGeom>
          </p:spPr>
        </p:pic>
      </p:grpSp>
      <p:sp>
        <p:nvSpPr>
          <p:cNvPr id="18" name="Prostokąt 17">
            <a:extLst>
              <a:ext uri="{FF2B5EF4-FFF2-40B4-BE49-F238E27FC236}">
                <a16:creationId xmlns:a16="http://schemas.microsoft.com/office/drawing/2014/main" id="{6E7013DF-F8BB-40CD-CB9B-A12BD9F14C4D}"/>
              </a:ext>
            </a:extLst>
          </p:cNvPr>
          <p:cNvSpPr/>
          <p:nvPr/>
        </p:nvSpPr>
        <p:spPr>
          <a:xfrm>
            <a:off x="650768" y="8003432"/>
            <a:ext cx="1592723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D4A5B460-8EEF-6071-5820-FD11B154C6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69712" cy="1028395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023566" y="3629659"/>
            <a:ext cx="16242030" cy="2814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</a:tabLst>
            </a:pPr>
            <a:r>
              <a:rPr sz="4800" b="1" spc="-20" dirty="0">
                <a:solidFill>
                  <a:srgbClr val="006600"/>
                </a:solidFill>
                <a:latin typeface="Calibri"/>
                <a:cs typeface="Calibri"/>
              </a:rPr>
              <a:t>Praktyki</a:t>
            </a:r>
            <a:r>
              <a:rPr sz="4800" b="1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b="1" spc="-30" dirty="0">
                <a:solidFill>
                  <a:srgbClr val="006600"/>
                </a:solidFill>
                <a:latin typeface="Calibri"/>
                <a:cs typeface="Calibri"/>
              </a:rPr>
              <a:t>zawodowe</a:t>
            </a:r>
            <a:r>
              <a:rPr sz="4800" b="1" spc="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006600"/>
                </a:solidFill>
                <a:latin typeface="Calibri"/>
                <a:cs typeface="Calibri"/>
              </a:rPr>
              <a:t>–</a:t>
            </a:r>
            <a:r>
              <a:rPr sz="4800" b="1" spc="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dirty="0">
                <a:solidFill>
                  <a:srgbClr val="006600"/>
                </a:solidFill>
                <a:latin typeface="Calibri"/>
                <a:cs typeface="Calibri"/>
              </a:rPr>
              <a:t>w </a:t>
            </a:r>
            <a:r>
              <a:rPr sz="4800" spc="-25" dirty="0">
                <a:solidFill>
                  <a:srgbClr val="006600"/>
                </a:solidFill>
                <a:latin typeface="Calibri"/>
                <a:cs typeface="Calibri"/>
              </a:rPr>
              <a:t>restauracjach,</a:t>
            </a:r>
            <a:r>
              <a:rPr sz="480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spc="-10" dirty="0">
                <a:solidFill>
                  <a:srgbClr val="006600"/>
                </a:solidFill>
                <a:latin typeface="Calibri"/>
                <a:cs typeface="Calibri"/>
              </a:rPr>
              <a:t>hotelach,</a:t>
            </a:r>
            <a:r>
              <a:rPr sz="4800" spc="2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spc="-15" dirty="0">
                <a:solidFill>
                  <a:srgbClr val="006600"/>
                </a:solidFill>
                <a:latin typeface="Calibri"/>
                <a:cs typeface="Calibri"/>
              </a:rPr>
              <a:t>pensjonatach</a:t>
            </a:r>
            <a:endParaRPr sz="4800">
              <a:latin typeface="Calibri"/>
              <a:cs typeface="Calibri"/>
            </a:endParaRPr>
          </a:p>
          <a:p>
            <a:pPr marL="355600" marR="5080" indent="-342900">
              <a:lnSpc>
                <a:spcPct val="100800"/>
              </a:lnSpc>
              <a:spcBef>
                <a:spcPts val="4585"/>
              </a:spcBef>
              <a:buFont typeface="Arial MT"/>
              <a:buChar char="•"/>
              <a:tabLst>
                <a:tab pos="355600" algn="l"/>
              </a:tabLst>
            </a:pPr>
            <a:r>
              <a:rPr sz="4800" b="1" i="1" dirty="0">
                <a:solidFill>
                  <a:srgbClr val="006600"/>
                </a:solidFill>
                <a:latin typeface="Calibri"/>
                <a:cs typeface="Calibri"/>
              </a:rPr>
              <a:t>Mogą</a:t>
            </a:r>
            <a:r>
              <a:rPr sz="4800" b="1" i="1" spc="47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b="1" i="1" spc="-10" dirty="0">
                <a:solidFill>
                  <a:srgbClr val="006600"/>
                </a:solidFill>
                <a:latin typeface="Calibri"/>
                <a:cs typeface="Calibri"/>
              </a:rPr>
              <a:t>być</a:t>
            </a:r>
            <a:r>
              <a:rPr sz="4800" b="1" i="1" spc="47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b="1" i="1" spc="-15" dirty="0">
                <a:solidFill>
                  <a:srgbClr val="006600"/>
                </a:solidFill>
                <a:latin typeface="Calibri"/>
                <a:cs typeface="Calibri"/>
              </a:rPr>
              <a:t>realizowane</a:t>
            </a:r>
            <a:r>
              <a:rPr sz="4800" b="1" i="1" spc="49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b="1" i="1" spc="-40" dirty="0">
                <a:solidFill>
                  <a:srgbClr val="006600"/>
                </a:solidFill>
                <a:latin typeface="Calibri"/>
                <a:cs typeface="Calibri"/>
              </a:rPr>
              <a:t>jako</a:t>
            </a:r>
            <a:r>
              <a:rPr sz="4800" b="1" i="1" spc="47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b="1" i="1" spc="-10" dirty="0">
                <a:solidFill>
                  <a:srgbClr val="006600"/>
                </a:solidFill>
                <a:latin typeface="Calibri"/>
                <a:cs typeface="Calibri"/>
              </a:rPr>
              <a:t>zagraniczne</a:t>
            </a:r>
            <a:r>
              <a:rPr sz="4800" b="1" i="1" spc="49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006600"/>
                </a:solidFill>
                <a:latin typeface="Calibri"/>
                <a:cs typeface="Calibri"/>
              </a:rPr>
              <a:t>–</a:t>
            </a:r>
            <a:r>
              <a:rPr sz="4800" b="1" spc="47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spc="-15" dirty="0">
                <a:solidFill>
                  <a:srgbClr val="006600"/>
                </a:solidFill>
                <a:latin typeface="Calibri"/>
                <a:cs typeface="Calibri"/>
              </a:rPr>
              <a:t>praktyki</a:t>
            </a:r>
            <a:r>
              <a:rPr sz="4800" spc="48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spc="-10" dirty="0">
                <a:solidFill>
                  <a:srgbClr val="006600"/>
                </a:solidFill>
                <a:latin typeface="Calibri"/>
                <a:cs typeface="Calibri"/>
              </a:rPr>
              <a:t>studenckie </a:t>
            </a:r>
            <a:r>
              <a:rPr sz="4800" spc="-107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dirty="0">
                <a:solidFill>
                  <a:srgbClr val="006600"/>
                </a:solidFill>
                <a:latin typeface="Calibri"/>
                <a:cs typeface="Calibri"/>
              </a:rPr>
              <a:t>w</a:t>
            </a:r>
            <a:r>
              <a:rPr sz="4800" spc="-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spc="-20" dirty="0">
                <a:solidFill>
                  <a:srgbClr val="006600"/>
                </a:solidFill>
                <a:latin typeface="Calibri"/>
                <a:cs typeface="Calibri"/>
              </a:rPr>
              <a:t>ramach</a:t>
            </a:r>
            <a:r>
              <a:rPr sz="4800" spc="-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spc="-20" dirty="0">
                <a:solidFill>
                  <a:srgbClr val="006600"/>
                </a:solidFill>
                <a:latin typeface="Calibri"/>
                <a:cs typeface="Calibri"/>
              </a:rPr>
              <a:t>współpracy</a:t>
            </a:r>
            <a:r>
              <a:rPr sz="4800" dirty="0">
                <a:solidFill>
                  <a:srgbClr val="006600"/>
                </a:solidFill>
                <a:latin typeface="Calibri"/>
                <a:cs typeface="Calibri"/>
              </a:rPr>
              <a:t> z</a:t>
            </a:r>
            <a:r>
              <a:rPr sz="4800" spc="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spc="-15" dirty="0">
                <a:solidFill>
                  <a:srgbClr val="006600"/>
                </a:solidFill>
                <a:latin typeface="Calibri"/>
                <a:cs typeface="Calibri"/>
              </a:rPr>
              <a:t>Uczelniami</a:t>
            </a:r>
            <a:r>
              <a:rPr sz="4800" spc="-10" dirty="0">
                <a:solidFill>
                  <a:srgbClr val="006600"/>
                </a:solidFill>
                <a:latin typeface="Calibri"/>
                <a:cs typeface="Calibri"/>
              </a:rPr>
              <a:t> europejskimi</a:t>
            </a:r>
            <a:r>
              <a:rPr sz="4800" spc="-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spc="-30" dirty="0">
                <a:solidFill>
                  <a:srgbClr val="006600"/>
                </a:solidFill>
                <a:latin typeface="Calibri"/>
                <a:cs typeface="Calibri"/>
              </a:rPr>
              <a:t>oraz</a:t>
            </a:r>
            <a:r>
              <a:rPr sz="4800" spc="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dirty="0">
                <a:solidFill>
                  <a:srgbClr val="006600"/>
                </a:solidFill>
                <a:latin typeface="Calibri"/>
                <a:cs typeface="Calibri"/>
              </a:rPr>
              <a:t>z</a:t>
            </a:r>
            <a:r>
              <a:rPr sz="4800" spc="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800" spc="-15" dirty="0">
                <a:solidFill>
                  <a:srgbClr val="006600"/>
                </a:solidFill>
                <a:latin typeface="Calibri"/>
                <a:cs typeface="Calibri"/>
              </a:rPr>
              <a:t>USA</a:t>
            </a:r>
            <a:endParaRPr sz="4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78151" y="451104"/>
            <a:ext cx="4691380" cy="1789430"/>
            <a:chOff x="1978151" y="451104"/>
            <a:chExt cx="4691380" cy="17894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8151" y="451104"/>
              <a:ext cx="4690872" cy="163372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086622" y="531266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8063" y="569976"/>
              <a:ext cx="3096767" cy="1670303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086622" y="531266"/>
            <a:ext cx="4472940" cy="1472565"/>
          </a:xfrm>
          <a:prstGeom prst="rect">
            <a:avLst/>
          </a:prstGeom>
        </p:spPr>
        <p:txBody>
          <a:bodyPr vert="horz" wrap="square" lIns="0" tIns="227329" rIns="0" bIns="0" rtlCol="0">
            <a:spAutoFit/>
          </a:bodyPr>
          <a:lstStyle/>
          <a:p>
            <a:pPr marL="1180465">
              <a:lnSpc>
                <a:spcPct val="100000"/>
              </a:lnSpc>
              <a:spcBef>
                <a:spcPts val="1789"/>
              </a:spcBef>
            </a:pPr>
            <a:r>
              <a:rPr sz="6000" spc="-35" dirty="0">
                <a:solidFill>
                  <a:srgbClr val="FFFFFF"/>
                </a:solidFill>
              </a:rPr>
              <a:t>ŻCziOŻ</a:t>
            </a:r>
            <a:endParaRPr sz="6000"/>
          </a:p>
        </p:txBody>
      </p:sp>
      <p:grpSp>
        <p:nvGrpSpPr>
          <p:cNvPr id="11" name="object 11"/>
          <p:cNvGrpSpPr/>
          <p:nvPr/>
        </p:nvGrpSpPr>
        <p:grpSpPr>
          <a:xfrm>
            <a:off x="11618976" y="451104"/>
            <a:ext cx="4691380" cy="1789430"/>
            <a:chOff x="11618976" y="451104"/>
            <a:chExt cx="4691380" cy="178943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18976" y="451104"/>
              <a:ext cx="4690872" cy="163372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728538" y="531266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51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51" y="1472552"/>
                  </a:lnTo>
                  <a:lnTo>
                    <a:pt x="4472851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20472" y="569976"/>
              <a:ext cx="2136647" cy="1670303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1728539" y="531266"/>
            <a:ext cx="4472940" cy="1472565"/>
          </a:xfrm>
          <a:prstGeom prst="rect">
            <a:avLst/>
          </a:prstGeom>
        </p:spPr>
        <p:txBody>
          <a:bodyPr vert="horz" wrap="square" lIns="0" tIns="22732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89"/>
              </a:spcBef>
            </a:pPr>
            <a:r>
              <a:rPr sz="6000" b="1" spc="-5" dirty="0">
                <a:solidFill>
                  <a:srgbClr val="FFFFFF"/>
                </a:solidFill>
                <a:latin typeface="Calibri"/>
                <a:cs typeface="Calibri"/>
              </a:rPr>
              <a:t>GiH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797040" y="451104"/>
            <a:ext cx="4693920" cy="1789430"/>
            <a:chOff x="6797040" y="451104"/>
            <a:chExt cx="4693920" cy="178943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97040" y="451104"/>
              <a:ext cx="4693920" cy="163372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907580" y="531266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7B79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56704" y="569976"/>
              <a:ext cx="4020311" cy="1670303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6907580" y="531266"/>
            <a:ext cx="4472940" cy="1472565"/>
          </a:xfrm>
          <a:prstGeom prst="rect">
            <a:avLst/>
          </a:prstGeom>
        </p:spPr>
        <p:txBody>
          <a:bodyPr vert="horz" wrap="square" lIns="0" tIns="22732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89"/>
              </a:spcBef>
            </a:pP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Dietetyka</a:t>
            </a:r>
            <a:endParaRPr sz="6000">
              <a:latin typeface="Calibri"/>
              <a:cs typeface="Calibr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80616" y="2164079"/>
            <a:ext cx="14526767" cy="1164335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2086622" y="2238997"/>
            <a:ext cx="14114780" cy="1016000"/>
          </a:xfrm>
          <a:prstGeom prst="rect">
            <a:avLst/>
          </a:prstGeom>
          <a:solidFill>
            <a:srgbClr val="0066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7159"/>
              </a:lnSpc>
            </a:pPr>
            <a:r>
              <a:rPr sz="6000" spc="-25" dirty="0">
                <a:solidFill>
                  <a:srgbClr val="FFFFFF"/>
                </a:solidFill>
                <a:latin typeface="Calibri"/>
                <a:cs typeface="Calibri"/>
              </a:rPr>
              <a:t>Praktyki</a:t>
            </a:r>
            <a:endParaRPr sz="600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055925" y="7478482"/>
            <a:ext cx="2749296" cy="2060448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385336" y="7478482"/>
            <a:ext cx="1724660" cy="1724740"/>
          </a:xfrm>
          <a:prstGeom prst="rect">
            <a:avLst/>
          </a:prstGeom>
        </p:spPr>
      </p:pic>
      <p:sp>
        <p:nvSpPr>
          <p:cNvPr id="28" name="Prostokąt 27">
            <a:extLst>
              <a:ext uri="{FF2B5EF4-FFF2-40B4-BE49-F238E27FC236}">
                <a16:creationId xmlns:a16="http://schemas.microsoft.com/office/drawing/2014/main" id="{A8EC9839-5E05-FC26-745F-1010AD59A0D8}"/>
              </a:ext>
            </a:extLst>
          </p:cNvPr>
          <p:cNvSpPr/>
          <p:nvPr/>
        </p:nvSpPr>
        <p:spPr>
          <a:xfrm>
            <a:off x="712523" y="8340852"/>
            <a:ext cx="1592723" cy="18237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29" name="Picture 4">
            <a:extLst>
              <a:ext uri="{FF2B5EF4-FFF2-40B4-BE49-F238E27FC236}">
                <a16:creationId xmlns:a16="http://schemas.microsoft.com/office/drawing/2014/main" id="{1F872A63-E3B1-3AE3-EBEE-F97B06EBBD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  <p:pic>
        <p:nvPicPr>
          <p:cNvPr id="13314" name="Picture 2" descr="Akademia Mistrzów Smaku">
            <a:extLst>
              <a:ext uri="{FF2B5EF4-FFF2-40B4-BE49-F238E27FC236}">
                <a16:creationId xmlns:a16="http://schemas.microsoft.com/office/drawing/2014/main" id="{4C461173-A916-AAEF-389B-BD8E0E781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930" y="8615082"/>
            <a:ext cx="8673084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object 24">
            <a:extLst>
              <a:ext uri="{FF2B5EF4-FFF2-40B4-BE49-F238E27FC236}">
                <a16:creationId xmlns:a16="http://schemas.microsoft.com/office/drawing/2014/main" id="{BB561CDC-5D4C-3A2D-D1B2-017A0F9B2741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336579" y="6693353"/>
            <a:ext cx="3136392" cy="1728216"/>
          </a:xfrm>
          <a:prstGeom prst="rect">
            <a:avLst/>
          </a:prstGeom>
        </p:spPr>
      </p:pic>
      <p:pic>
        <p:nvPicPr>
          <p:cNvPr id="31" name="object 26">
            <a:extLst>
              <a:ext uri="{FF2B5EF4-FFF2-40B4-BE49-F238E27FC236}">
                <a16:creationId xmlns:a16="http://schemas.microsoft.com/office/drawing/2014/main" id="{19A2826E-BAA8-185A-D8A1-160E7B3D193B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710096" y="7043796"/>
            <a:ext cx="3721608" cy="119786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87469" y="3363556"/>
            <a:ext cx="5785485" cy="6915150"/>
            <a:chOff x="3987469" y="3363556"/>
            <a:chExt cx="5785485" cy="69151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19156" y="6694690"/>
              <a:ext cx="5730113" cy="35839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7469" y="3363556"/>
              <a:ext cx="5785243" cy="3388271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11560594" y="12"/>
            <a:ext cx="6724015" cy="3376929"/>
            <a:chOff x="11560594" y="12"/>
            <a:chExt cx="6724015" cy="3376929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60594" y="19367"/>
              <a:ext cx="3442754" cy="33383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909927" y="12"/>
              <a:ext cx="3374263" cy="3376714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262737" y="6535525"/>
            <a:ext cx="5021452" cy="373084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0"/>
            <a:ext cx="11560810" cy="3645535"/>
            <a:chOff x="0" y="0"/>
            <a:chExt cx="11560810" cy="3645535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36904" y="207721"/>
              <a:ext cx="4223689" cy="31617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22750" y="7480"/>
              <a:ext cx="3344519" cy="334450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0"/>
              <a:ext cx="4057243" cy="3645128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0" y="3388271"/>
            <a:ext cx="4037965" cy="6899275"/>
            <a:chOff x="0" y="3388271"/>
            <a:chExt cx="4037965" cy="6899275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6221248"/>
              <a:ext cx="4037633" cy="406575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3388271"/>
              <a:ext cx="4037630" cy="5059121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9708197" y="3358781"/>
            <a:ext cx="8578850" cy="6927215"/>
            <a:chOff x="9708197" y="3358781"/>
            <a:chExt cx="8578850" cy="6927215"/>
          </a:xfrm>
        </p:grpSpPr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708197" y="6740283"/>
              <a:ext cx="3554539" cy="35451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717595" y="3358781"/>
              <a:ext cx="8569007" cy="3441903"/>
            </a:xfrm>
            <a:prstGeom prst="rect">
              <a:avLst/>
            </a:prstGeom>
          </p:spPr>
        </p:pic>
      </p:grpSp>
      <p:sp>
        <p:nvSpPr>
          <p:cNvPr id="19" name="object 19"/>
          <p:cNvSpPr/>
          <p:nvPr/>
        </p:nvSpPr>
        <p:spPr>
          <a:xfrm>
            <a:off x="3987469" y="5880"/>
            <a:ext cx="11015980" cy="646430"/>
          </a:xfrm>
          <a:custGeom>
            <a:avLst/>
            <a:gdLst/>
            <a:ahLst/>
            <a:cxnLst/>
            <a:rect l="l" t="t" r="r" b="b"/>
            <a:pathLst>
              <a:path w="11015980" h="646430">
                <a:moveTo>
                  <a:pt x="11015929" y="0"/>
                </a:moveTo>
                <a:lnTo>
                  <a:pt x="0" y="0"/>
                </a:lnTo>
                <a:lnTo>
                  <a:pt x="0" y="646341"/>
                </a:lnTo>
                <a:lnTo>
                  <a:pt x="11015929" y="646341"/>
                </a:lnTo>
                <a:lnTo>
                  <a:pt x="11015929" y="0"/>
                </a:lnTo>
                <a:close/>
              </a:path>
            </a:pathLst>
          </a:custGeom>
          <a:solidFill>
            <a:srgbClr val="FFFFFF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6277483" y="14731"/>
            <a:ext cx="64357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/>
              <a:t>PRAKTYKI:</a:t>
            </a:r>
            <a:r>
              <a:rPr sz="3600" spc="-20" dirty="0"/>
              <a:t> </a:t>
            </a:r>
            <a:r>
              <a:rPr sz="3600" spc="-35" dirty="0"/>
              <a:t>LITWA</a:t>
            </a:r>
            <a:r>
              <a:rPr sz="3600" dirty="0"/>
              <a:t> –</a:t>
            </a:r>
            <a:r>
              <a:rPr sz="3600" spc="-15" dirty="0"/>
              <a:t> </a:t>
            </a:r>
            <a:r>
              <a:rPr sz="3600" spc="-20" dirty="0"/>
              <a:t>Kowno, </a:t>
            </a:r>
            <a:r>
              <a:rPr sz="3600" dirty="0"/>
              <a:t>Wilno</a:t>
            </a:r>
            <a:endParaRPr sz="36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2053" y="2859366"/>
            <a:ext cx="3971290" cy="1796414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213995" rIns="0" bIns="0" rtlCol="0">
            <a:spAutoFit/>
          </a:bodyPr>
          <a:lstStyle/>
          <a:p>
            <a:pPr marL="445134" marR="435609" indent="-2540" algn="ctr">
              <a:lnSpc>
                <a:spcPts val="3500"/>
              </a:lnSpc>
              <a:spcBef>
                <a:spcPts val="1685"/>
              </a:spcBef>
            </a:pPr>
            <a:r>
              <a:rPr sz="3200" b="1" spc="-10" dirty="0">
                <a:latin typeface="Calibri"/>
                <a:cs typeface="Calibri"/>
              </a:rPr>
              <a:t>Zakłady 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gastronomiczne 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(restauracje,</a:t>
            </a:r>
            <a:r>
              <a:rPr sz="3200" b="1" spc="-7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bary)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629941" y="2852508"/>
            <a:ext cx="1790700" cy="1809114"/>
            <a:chOff x="2629941" y="2852508"/>
            <a:chExt cx="1790700" cy="180911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3472" y="2855975"/>
              <a:ext cx="1783079" cy="180136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36291" y="2858858"/>
              <a:ext cx="1778000" cy="1796414"/>
            </a:xfrm>
            <a:custGeom>
              <a:avLst/>
              <a:gdLst/>
              <a:ahLst/>
              <a:cxnLst/>
              <a:rect l="l" t="t" r="r" b="b"/>
              <a:pathLst>
                <a:path w="1778000" h="1796414">
                  <a:moveTo>
                    <a:pt x="0" y="0"/>
                  </a:moveTo>
                  <a:lnTo>
                    <a:pt x="1777971" y="0"/>
                  </a:lnTo>
                  <a:lnTo>
                    <a:pt x="1777971" y="1795931"/>
                  </a:lnTo>
                  <a:lnTo>
                    <a:pt x="0" y="179593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636291" y="4951628"/>
            <a:ext cx="3971290" cy="1796414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438150" rIns="0" bIns="0" rtlCol="0">
            <a:spAutoFit/>
          </a:bodyPr>
          <a:lstStyle/>
          <a:p>
            <a:pPr marL="1002030" marR="539115" indent="-455930">
              <a:lnSpc>
                <a:spcPts val="3500"/>
              </a:lnSpc>
              <a:spcBef>
                <a:spcPts val="3450"/>
              </a:spcBef>
            </a:pPr>
            <a:r>
              <a:rPr sz="3200" b="1" spc="-10" dirty="0">
                <a:latin typeface="Calibri"/>
                <a:cs typeface="Calibri"/>
              </a:rPr>
              <a:t>Zakłady </a:t>
            </a:r>
            <a:r>
              <a:rPr sz="3200" b="1" spc="-5" dirty="0">
                <a:latin typeface="Calibri"/>
                <a:cs typeface="Calibri"/>
              </a:rPr>
              <a:t>żywienia </a:t>
            </a:r>
            <a:r>
              <a:rPr sz="3200" b="1" spc="-710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zbiorowego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778535" y="4945278"/>
            <a:ext cx="1790700" cy="1809114"/>
            <a:chOff x="6778535" y="4945278"/>
            <a:chExt cx="1790700" cy="1809114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84847" y="4949951"/>
              <a:ext cx="1780031" cy="17983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784885" y="4951628"/>
              <a:ext cx="1778000" cy="1796414"/>
            </a:xfrm>
            <a:custGeom>
              <a:avLst/>
              <a:gdLst/>
              <a:ahLst/>
              <a:cxnLst/>
              <a:rect l="l" t="t" r="r" b="b"/>
              <a:pathLst>
                <a:path w="1778000" h="1796415">
                  <a:moveTo>
                    <a:pt x="0" y="0"/>
                  </a:moveTo>
                  <a:lnTo>
                    <a:pt x="1777971" y="0"/>
                  </a:lnTo>
                  <a:lnTo>
                    <a:pt x="1777971" y="1795931"/>
                  </a:lnTo>
                  <a:lnTo>
                    <a:pt x="0" y="179593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592053" y="7043890"/>
            <a:ext cx="3971290" cy="1796414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441959" rIns="0" bIns="0" rtlCol="0">
            <a:spAutoFit/>
          </a:bodyPr>
          <a:lstStyle/>
          <a:p>
            <a:pPr marL="1222375" marR="492759" indent="-722630">
              <a:lnSpc>
                <a:spcPts val="3479"/>
              </a:lnSpc>
              <a:spcBef>
                <a:spcPts val="3479"/>
              </a:spcBef>
            </a:pPr>
            <a:r>
              <a:rPr sz="3200" b="1" spc="-10" dirty="0">
                <a:latin typeface="Calibri"/>
                <a:cs typeface="Calibri"/>
              </a:rPr>
              <a:t>Zakłady </a:t>
            </a:r>
            <a:r>
              <a:rPr sz="3200" b="1" spc="-20" dirty="0">
                <a:latin typeface="Calibri"/>
                <a:cs typeface="Calibri"/>
              </a:rPr>
              <a:t>produkcji </a:t>
            </a:r>
            <a:r>
              <a:rPr sz="3200" b="1" spc="-71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żywności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629941" y="7037540"/>
            <a:ext cx="1790700" cy="1809114"/>
            <a:chOff x="2629941" y="7037540"/>
            <a:chExt cx="1790700" cy="1809114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30424" y="7043890"/>
              <a:ext cx="1786127" cy="179591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636291" y="7043890"/>
              <a:ext cx="1778000" cy="1796414"/>
            </a:xfrm>
            <a:custGeom>
              <a:avLst/>
              <a:gdLst/>
              <a:ahLst/>
              <a:cxnLst/>
              <a:rect l="l" t="t" r="r" b="b"/>
              <a:pathLst>
                <a:path w="1778000" h="1796415">
                  <a:moveTo>
                    <a:pt x="0" y="0"/>
                  </a:moveTo>
                  <a:lnTo>
                    <a:pt x="1777971" y="0"/>
                  </a:lnTo>
                  <a:lnTo>
                    <a:pt x="1777971" y="1795931"/>
                  </a:lnTo>
                  <a:lnTo>
                    <a:pt x="0" y="179593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1906757" y="2812630"/>
            <a:ext cx="4001135" cy="1809750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3200" b="1" spc="-15" dirty="0">
                <a:latin typeface="Calibri"/>
                <a:cs typeface="Calibri"/>
              </a:rPr>
              <a:t>Catering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929812" y="2806280"/>
            <a:ext cx="1804670" cy="1822450"/>
            <a:chOff x="9929812" y="2806280"/>
            <a:chExt cx="1804670" cy="1822450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33432" y="2810255"/>
              <a:ext cx="1795272" cy="181356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936162" y="2812630"/>
              <a:ext cx="1791970" cy="1809750"/>
            </a:xfrm>
            <a:custGeom>
              <a:avLst/>
              <a:gdLst/>
              <a:ahLst/>
              <a:cxnLst/>
              <a:rect l="l" t="t" r="r" b="b"/>
              <a:pathLst>
                <a:path w="1791970" h="1809750">
                  <a:moveTo>
                    <a:pt x="0" y="0"/>
                  </a:moveTo>
                  <a:lnTo>
                    <a:pt x="1791451" y="0"/>
                  </a:lnTo>
                  <a:lnTo>
                    <a:pt x="1791451" y="1809551"/>
                  </a:lnTo>
                  <a:lnTo>
                    <a:pt x="0" y="180955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936162" y="4920754"/>
            <a:ext cx="4001135" cy="1809750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222250" rIns="0" bIns="0" rtlCol="0">
            <a:spAutoFit/>
          </a:bodyPr>
          <a:lstStyle/>
          <a:p>
            <a:pPr marL="219075" marR="213360" algn="ctr">
              <a:lnSpc>
                <a:spcPts val="3500"/>
              </a:lnSpc>
              <a:spcBef>
                <a:spcPts val="1750"/>
              </a:spcBef>
            </a:pPr>
            <a:r>
              <a:rPr sz="3200" b="1" spc="-20" dirty="0">
                <a:latin typeface="Calibri"/>
                <a:cs typeface="Calibri"/>
              </a:rPr>
              <a:t>Prowadzenie </a:t>
            </a:r>
            <a:r>
              <a:rPr sz="3200" b="1" spc="-5" dirty="0">
                <a:latin typeface="Calibri"/>
                <a:cs typeface="Calibri"/>
              </a:rPr>
              <a:t>własnej </a:t>
            </a:r>
            <a:r>
              <a:rPr sz="3200" b="1" spc="-71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działalności </a:t>
            </a:r>
            <a:r>
              <a:rPr sz="3200" b="1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gospodarczej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4109827" y="4914404"/>
            <a:ext cx="1804670" cy="1822450"/>
            <a:chOff x="14109827" y="4914404"/>
            <a:chExt cx="1804670" cy="1822450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116177" y="4919471"/>
              <a:ext cx="1791449" cy="181660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4116177" y="4920754"/>
              <a:ext cx="1791970" cy="1809750"/>
            </a:xfrm>
            <a:custGeom>
              <a:avLst/>
              <a:gdLst/>
              <a:ahLst/>
              <a:cxnLst/>
              <a:rect l="l" t="t" r="r" b="b"/>
              <a:pathLst>
                <a:path w="1791969" h="1809750">
                  <a:moveTo>
                    <a:pt x="0" y="0"/>
                  </a:moveTo>
                  <a:lnTo>
                    <a:pt x="1791451" y="0"/>
                  </a:lnTo>
                  <a:lnTo>
                    <a:pt x="1791451" y="1809551"/>
                  </a:lnTo>
                  <a:lnTo>
                    <a:pt x="0" y="180955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1906757" y="7028878"/>
            <a:ext cx="4001135" cy="1809750"/>
          </a:xfrm>
          <a:prstGeom prst="rect">
            <a:avLst/>
          </a:prstGeom>
          <a:solidFill>
            <a:srgbClr val="A8D18E"/>
          </a:solidFill>
          <a:ln w="12700">
            <a:solidFill>
              <a:srgbClr val="FFFFFF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4200">
              <a:latin typeface="Times New Roman"/>
              <a:cs typeface="Times New Roman"/>
            </a:endParaRPr>
          </a:p>
          <a:p>
            <a:pPr marL="353060">
              <a:lnSpc>
                <a:spcPct val="100000"/>
              </a:lnSpc>
            </a:pPr>
            <a:r>
              <a:rPr sz="3200" b="1" spc="-5" dirty="0">
                <a:latin typeface="Calibri"/>
                <a:cs typeface="Calibri"/>
              </a:rPr>
              <a:t>Obiekty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hotelarskie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929812" y="7022528"/>
            <a:ext cx="1804670" cy="1822450"/>
            <a:chOff x="9929812" y="7022528"/>
            <a:chExt cx="1804670" cy="1822450"/>
          </a:xfrm>
        </p:grpSpPr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33432" y="7028891"/>
              <a:ext cx="1798320" cy="180953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936162" y="7028878"/>
              <a:ext cx="1791970" cy="1809750"/>
            </a:xfrm>
            <a:custGeom>
              <a:avLst/>
              <a:gdLst/>
              <a:ahLst/>
              <a:cxnLst/>
              <a:rect l="l" t="t" r="r" b="b"/>
              <a:pathLst>
                <a:path w="1791970" h="1809750">
                  <a:moveTo>
                    <a:pt x="0" y="0"/>
                  </a:moveTo>
                  <a:lnTo>
                    <a:pt x="1791451" y="0"/>
                  </a:lnTo>
                  <a:lnTo>
                    <a:pt x="1791451" y="1809551"/>
                  </a:lnTo>
                  <a:lnTo>
                    <a:pt x="0" y="180955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7062216" y="390143"/>
            <a:ext cx="9424670" cy="1786255"/>
            <a:chOff x="7062216" y="390143"/>
            <a:chExt cx="9424670" cy="1786255"/>
          </a:xfrm>
        </p:grpSpPr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62216" y="390143"/>
              <a:ext cx="9424416" cy="163067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218946" y="469277"/>
              <a:ext cx="9112250" cy="1472565"/>
            </a:xfrm>
            <a:custGeom>
              <a:avLst/>
              <a:gdLst/>
              <a:ahLst/>
              <a:cxnLst/>
              <a:rect l="l" t="t" r="r" b="b"/>
              <a:pathLst>
                <a:path w="9112250" h="1472564">
                  <a:moveTo>
                    <a:pt x="9111983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9111983" y="1472552"/>
                  </a:lnTo>
                  <a:lnTo>
                    <a:pt x="9111983" y="0"/>
                  </a:lnTo>
                  <a:close/>
                </a:path>
              </a:pathLst>
            </a:custGeom>
            <a:solidFill>
              <a:srgbClr val="3656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91984" y="509015"/>
              <a:ext cx="8784336" cy="1667255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7218946" y="469277"/>
            <a:ext cx="9112250" cy="1472565"/>
          </a:xfrm>
          <a:prstGeom prst="rect">
            <a:avLst/>
          </a:prstGeom>
        </p:spPr>
        <p:txBody>
          <a:bodyPr vert="horz" wrap="square" lIns="0" tIns="228600" rIns="0" bIns="0" rtlCol="0">
            <a:spAutoFit/>
          </a:bodyPr>
          <a:lstStyle/>
          <a:p>
            <a:pPr marL="740410">
              <a:lnSpc>
                <a:spcPct val="100000"/>
              </a:lnSpc>
              <a:spcBef>
                <a:spcPts val="1800"/>
              </a:spcBef>
            </a:pPr>
            <a:r>
              <a:rPr sz="6000" b="1" spc="-15" dirty="0">
                <a:solidFill>
                  <a:srgbClr val="FFFFFF"/>
                </a:solidFill>
                <a:latin typeface="Calibri"/>
                <a:cs typeface="Calibri"/>
              </a:rPr>
              <a:t>Perspektywy</a:t>
            </a:r>
            <a:r>
              <a:rPr sz="6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b="1" spc="-30" dirty="0">
                <a:solidFill>
                  <a:srgbClr val="FFFFFF"/>
                </a:solidFill>
                <a:latin typeface="Calibri"/>
                <a:cs typeface="Calibri"/>
              </a:rPr>
              <a:t>zawodowe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984248" y="390143"/>
            <a:ext cx="4693920" cy="1786255"/>
            <a:chOff x="1984248" y="390143"/>
            <a:chExt cx="4693920" cy="1786255"/>
          </a:xfrm>
        </p:grpSpPr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84248" y="390143"/>
              <a:ext cx="4693920" cy="1630679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094953" y="468731"/>
              <a:ext cx="4472940" cy="1472565"/>
            </a:xfrm>
            <a:custGeom>
              <a:avLst/>
              <a:gdLst/>
              <a:ahLst/>
              <a:cxnLst/>
              <a:rect l="l" t="t" r="r" b="b"/>
              <a:pathLst>
                <a:path w="4472940" h="1472564">
                  <a:moveTo>
                    <a:pt x="4472838" y="0"/>
                  </a:moveTo>
                  <a:lnTo>
                    <a:pt x="0" y="0"/>
                  </a:lnTo>
                  <a:lnTo>
                    <a:pt x="0" y="1472552"/>
                  </a:lnTo>
                  <a:lnTo>
                    <a:pt x="4472838" y="1472552"/>
                  </a:lnTo>
                  <a:lnTo>
                    <a:pt x="4472838" y="0"/>
                  </a:lnTo>
                  <a:close/>
                </a:path>
              </a:pathLst>
            </a:custGeom>
            <a:solidFill>
              <a:srgbClr val="F6A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85744" y="509015"/>
              <a:ext cx="2136648" cy="1667255"/>
            </a:xfrm>
            <a:prstGeom prst="rect">
              <a:avLst/>
            </a:prstGeom>
          </p:spPr>
        </p:pic>
      </p:grp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2094953" y="468731"/>
            <a:ext cx="4472940" cy="1472565"/>
          </a:xfrm>
          <a:prstGeom prst="rect">
            <a:avLst/>
          </a:prstGeom>
        </p:spPr>
        <p:txBody>
          <a:bodyPr vert="horz" wrap="square" lIns="0" tIns="2292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5"/>
              </a:spcBef>
            </a:pPr>
            <a:r>
              <a:rPr sz="6000" spc="-5" dirty="0">
                <a:solidFill>
                  <a:srgbClr val="FFFFFF"/>
                </a:solidFill>
              </a:rPr>
              <a:t>GiH</a:t>
            </a:r>
            <a:endParaRPr sz="6000"/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81CE62B9-64F9-527A-384D-14D8AD4A9B71}"/>
              </a:ext>
            </a:extLst>
          </p:cNvPr>
          <p:cNvSpPr/>
          <p:nvPr/>
        </p:nvSpPr>
        <p:spPr>
          <a:xfrm>
            <a:off x="865806" y="7950709"/>
            <a:ext cx="1592723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8" name="Picture 4">
            <a:extLst>
              <a:ext uri="{FF2B5EF4-FFF2-40B4-BE49-F238E27FC236}">
                <a16:creationId xmlns:a16="http://schemas.microsoft.com/office/drawing/2014/main" id="{AD8CB513-DCE6-8AF0-C8B6-1647ED39A4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163" y="821816"/>
            <a:ext cx="17327245" cy="1440180"/>
          </a:xfrm>
          <a:prstGeom prst="rect">
            <a:avLst/>
          </a:prstGeom>
          <a:solidFill>
            <a:srgbClr val="006600"/>
          </a:solidFill>
        </p:spPr>
        <p:txBody>
          <a:bodyPr vert="horz" wrap="square" lIns="0" tIns="2114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65"/>
              </a:spcBef>
            </a:pPr>
            <a:r>
              <a:rPr sz="6000" b="0" spc="-35" dirty="0">
                <a:solidFill>
                  <a:srgbClr val="FFFFFF"/>
                </a:solidFill>
                <a:latin typeface="Calibri"/>
                <a:cs typeface="Calibri"/>
              </a:rPr>
              <a:t>Wydział</a:t>
            </a:r>
            <a:r>
              <a:rPr sz="6000" b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b="0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6000" b="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0" b="0" spc="-5" dirty="0">
                <a:solidFill>
                  <a:srgbClr val="FFFFFF"/>
                </a:solidFill>
                <a:latin typeface="Calibri"/>
                <a:cs typeface="Calibri"/>
              </a:rPr>
              <a:t>liczbach</a:t>
            </a:r>
            <a:endParaRPr sz="6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8383" y="7104888"/>
            <a:ext cx="1191767" cy="106375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19298" y="3057190"/>
            <a:ext cx="1177323" cy="11514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61345" y="5711150"/>
            <a:ext cx="1176500" cy="113676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61344" y="4368677"/>
            <a:ext cx="1192314" cy="113851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61985" y="2951476"/>
            <a:ext cx="1177315" cy="115144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036252" y="3193795"/>
            <a:ext cx="5379085" cy="51501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l-PL" sz="3600" dirty="0">
                <a:solidFill>
                  <a:srgbClr val="006600"/>
                </a:solidFill>
                <a:latin typeface="Calibri"/>
                <a:cs typeface="Calibri"/>
              </a:rPr>
              <a:t>112</a:t>
            </a:r>
            <a:r>
              <a:rPr sz="3600" spc="-2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spc="-30" dirty="0">
                <a:solidFill>
                  <a:srgbClr val="006600"/>
                </a:solidFill>
                <a:latin typeface="Calibri"/>
                <a:cs typeface="Calibri"/>
              </a:rPr>
              <a:t>pracowników</a:t>
            </a:r>
            <a:endParaRPr sz="3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5450" dirty="0">
              <a:latin typeface="Calibri"/>
              <a:cs typeface="Calibri"/>
            </a:endParaRPr>
          </a:p>
          <a:p>
            <a:pPr marL="95250">
              <a:lnSpc>
                <a:spcPct val="100000"/>
              </a:lnSpc>
              <a:spcBef>
                <a:spcPts val="5"/>
              </a:spcBef>
            </a:pPr>
            <a:r>
              <a:rPr lang="pl-PL" sz="3600" dirty="0">
                <a:solidFill>
                  <a:srgbClr val="006600"/>
                </a:solidFill>
                <a:latin typeface="Calibri"/>
                <a:cs typeface="Calibri"/>
              </a:rPr>
              <a:t>14</a:t>
            </a:r>
            <a:r>
              <a:rPr sz="3600" spc="-4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006600"/>
                </a:solidFill>
                <a:latin typeface="Calibri"/>
                <a:cs typeface="Calibri"/>
              </a:rPr>
              <a:t>profesorów</a:t>
            </a:r>
            <a:endParaRPr sz="3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5050" dirty="0">
              <a:latin typeface="Calibri"/>
              <a:cs typeface="Calibri"/>
            </a:endParaRPr>
          </a:p>
          <a:p>
            <a:pPr marL="95250">
              <a:lnSpc>
                <a:spcPct val="100000"/>
              </a:lnSpc>
            </a:pPr>
            <a:r>
              <a:rPr lang="pl-PL" sz="3600" dirty="0">
                <a:solidFill>
                  <a:srgbClr val="006600"/>
                </a:solidFill>
                <a:latin typeface="Calibri"/>
                <a:cs typeface="Calibri"/>
              </a:rPr>
              <a:t>30</a:t>
            </a:r>
            <a:r>
              <a:rPr sz="3600" spc="-3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spc="-20" dirty="0">
                <a:solidFill>
                  <a:srgbClr val="006600"/>
                </a:solidFill>
                <a:latin typeface="Calibri"/>
                <a:cs typeface="Calibri"/>
              </a:rPr>
              <a:t>doktorów</a:t>
            </a:r>
            <a:r>
              <a:rPr sz="3600" spc="-3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spc="-20" dirty="0">
                <a:solidFill>
                  <a:srgbClr val="006600"/>
                </a:solidFill>
                <a:latin typeface="Calibri"/>
                <a:cs typeface="Calibri"/>
              </a:rPr>
              <a:t>habilitowanych</a:t>
            </a:r>
            <a:endParaRPr sz="3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800" dirty="0">
              <a:latin typeface="Calibri"/>
              <a:cs typeface="Calibri"/>
            </a:endParaRPr>
          </a:p>
          <a:p>
            <a:pPr marL="128270">
              <a:lnSpc>
                <a:spcPct val="100000"/>
              </a:lnSpc>
            </a:pPr>
            <a:r>
              <a:rPr sz="3600" dirty="0">
                <a:solidFill>
                  <a:srgbClr val="006600"/>
                </a:solidFill>
                <a:latin typeface="Calibri"/>
                <a:cs typeface="Calibri"/>
              </a:rPr>
              <a:t>6</a:t>
            </a:r>
            <a:r>
              <a:rPr sz="3600" spc="-1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spc="-30" dirty="0" err="1">
                <a:solidFill>
                  <a:srgbClr val="006600"/>
                </a:solidFill>
                <a:latin typeface="Calibri"/>
                <a:cs typeface="Calibri"/>
              </a:rPr>
              <a:t>Katedr</a:t>
            </a:r>
            <a:r>
              <a:rPr sz="3600" spc="-2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lang="pl-PL" sz="3600" spc="-15" dirty="0">
                <a:solidFill>
                  <a:srgbClr val="006600"/>
                </a:solidFill>
                <a:latin typeface="Calibri"/>
                <a:cs typeface="Calibri"/>
              </a:rPr>
              <a:t>w Instytucie Nauk o Żywieniu Człowieka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106694" y="3141980"/>
            <a:ext cx="4809706" cy="18492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pl-PL" sz="3600" dirty="0">
                <a:solidFill>
                  <a:srgbClr val="006600"/>
                </a:solidFill>
                <a:latin typeface="Calibri"/>
                <a:cs typeface="Calibri"/>
              </a:rPr>
              <a:t>ponad </a:t>
            </a:r>
            <a:r>
              <a:rPr sz="3600" dirty="0">
                <a:solidFill>
                  <a:srgbClr val="006600"/>
                </a:solidFill>
                <a:latin typeface="Calibri"/>
                <a:cs typeface="Calibri"/>
              </a:rPr>
              <a:t>1</a:t>
            </a:r>
            <a:r>
              <a:rPr lang="pl-PL" sz="3600" dirty="0">
                <a:solidFill>
                  <a:srgbClr val="006600"/>
                </a:solidFill>
                <a:latin typeface="Calibri"/>
                <a:cs typeface="Calibri"/>
              </a:rPr>
              <a:t>20</a:t>
            </a:r>
            <a:r>
              <a:rPr sz="3600" dirty="0">
                <a:solidFill>
                  <a:srgbClr val="006600"/>
                </a:solidFill>
                <a:latin typeface="Calibri"/>
                <a:cs typeface="Calibri"/>
              </a:rPr>
              <a:t>0</a:t>
            </a:r>
            <a:r>
              <a:rPr sz="3600" spc="-8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3600" spc="-20" dirty="0">
                <a:solidFill>
                  <a:srgbClr val="006600"/>
                </a:solidFill>
                <a:latin typeface="Calibri"/>
                <a:cs typeface="Calibri"/>
              </a:rPr>
              <a:t>studentów</a:t>
            </a:r>
            <a:endParaRPr sz="3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4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850" dirty="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894064" y="5003834"/>
            <a:ext cx="8592820" cy="5240876"/>
            <a:chOff x="8894064" y="6409944"/>
            <a:chExt cx="8592820" cy="383476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94064" y="6409944"/>
              <a:ext cx="8592312" cy="38343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90215" y="6605460"/>
              <a:ext cx="8004365" cy="3247362"/>
            </a:xfrm>
            <a:prstGeom prst="rect">
              <a:avLst/>
            </a:prstGeom>
          </p:spPr>
        </p:pic>
      </p:grpSp>
      <p:sp>
        <p:nvSpPr>
          <p:cNvPr id="14" name="Prostokąt 13">
            <a:extLst>
              <a:ext uri="{FF2B5EF4-FFF2-40B4-BE49-F238E27FC236}">
                <a16:creationId xmlns:a16="http://schemas.microsoft.com/office/drawing/2014/main" id="{AAE74E2C-11C0-DE85-62C2-A6DDCB93BE09}"/>
              </a:ext>
            </a:extLst>
          </p:cNvPr>
          <p:cNvSpPr/>
          <p:nvPr/>
        </p:nvSpPr>
        <p:spPr>
          <a:xfrm>
            <a:off x="706777" y="8316199"/>
            <a:ext cx="1592723" cy="178030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306E17B1-89CB-040C-1ADF-20D79E53CA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09336" y="450595"/>
            <a:ext cx="767588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Inne</a:t>
            </a:r>
            <a:r>
              <a:rPr spc="-20" dirty="0"/>
              <a:t> </a:t>
            </a:r>
            <a:r>
              <a:rPr spc="-10" dirty="0"/>
              <a:t>jednostki</a:t>
            </a:r>
            <a:r>
              <a:rPr spc="-20" dirty="0"/>
              <a:t> </a:t>
            </a:r>
            <a:r>
              <a:rPr dirty="0"/>
              <a:t>na</a:t>
            </a:r>
            <a:r>
              <a:rPr spc="-20" dirty="0"/>
              <a:t> </a:t>
            </a:r>
            <a:r>
              <a:rPr spc="-25" dirty="0"/>
              <a:t>Wydziale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62936" y="1171956"/>
            <a:ext cx="7997190" cy="8127365"/>
          </a:xfrm>
          <a:prstGeom prst="rect">
            <a:avLst/>
          </a:prstGeom>
        </p:spPr>
        <p:txBody>
          <a:bodyPr vert="horz" wrap="square" lIns="0" tIns="35687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810"/>
              </a:spcBef>
              <a:buClr>
                <a:srgbClr val="365621"/>
              </a:buClr>
              <a:buFont typeface="Arial MT"/>
              <a:buChar char="•"/>
              <a:tabLst>
                <a:tab pos="355600" algn="l"/>
              </a:tabLst>
            </a:pPr>
            <a:r>
              <a:rPr sz="4400" b="1" spc="-25" dirty="0">
                <a:solidFill>
                  <a:srgbClr val="006600"/>
                </a:solidFill>
                <a:latin typeface="Calibri"/>
                <a:cs typeface="Calibri"/>
              </a:rPr>
              <a:t>Poradnia</a:t>
            </a:r>
            <a:r>
              <a:rPr sz="4400" b="1" spc="-3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006600"/>
                </a:solidFill>
                <a:latin typeface="Calibri"/>
                <a:cs typeface="Calibri"/>
              </a:rPr>
              <a:t>Dietetyczna</a:t>
            </a:r>
            <a:endParaRPr sz="4400">
              <a:latin typeface="Calibri"/>
              <a:cs typeface="Calibri"/>
            </a:endParaRPr>
          </a:p>
          <a:p>
            <a:pPr marL="355600" marR="649605" indent="-342900">
              <a:lnSpc>
                <a:spcPct val="100499"/>
              </a:lnSpc>
              <a:spcBef>
                <a:spcPts val="2685"/>
              </a:spcBef>
              <a:buClr>
                <a:srgbClr val="365621"/>
              </a:buClr>
              <a:buFont typeface="Arial MT"/>
              <a:buChar char="•"/>
              <a:tabLst>
                <a:tab pos="355600" algn="l"/>
              </a:tabLst>
            </a:pPr>
            <a:r>
              <a:rPr sz="4400" b="1" spc="-20" dirty="0">
                <a:solidFill>
                  <a:srgbClr val="006600"/>
                </a:solidFill>
                <a:latin typeface="Calibri"/>
                <a:cs typeface="Calibri"/>
              </a:rPr>
              <a:t>Laboratorium</a:t>
            </a:r>
            <a:r>
              <a:rPr sz="4400" b="1" spc="-1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006600"/>
                </a:solidFill>
                <a:latin typeface="Calibri"/>
                <a:cs typeface="Calibri"/>
              </a:rPr>
              <a:t>Oceny</a:t>
            </a:r>
            <a:r>
              <a:rPr sz="4400" b="1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400" b="1" spc="-15" dirty="0">
                <a:solidFill>
                  <a:srgbClr val="006600"/>
                </a:solidFill>
                <a:latin typeface="Calibri"/>
                <a:cs typeface="Calibri"/>
              </a:rPr>
              <a:t>Żywności </a:t>
            </a:r>
            <a:r>
              <a:rPr sz="4400" b="1" spc="-98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006600"/>
                </a:solidFill>
                <a:latin typeface="Calibri"/>
                <a:cs typeface="Calibri"/>
              </a:rPr>
              <a:t>i</a:t>
            </a:r>
            <a:r>
              <a:rPr sz="4400" b="1" spc="-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006600"/>
                </a:solidFill>
                <a:latin typeface="Calibri"/>
                <a:cs typeface="Calibri"/>
              </a:rPr>
              <a:t>Diagnostyki</a:t>
            </a:r>
            <a:r>
              <a:rPr sz="4400" b="1" spc="-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006600"/>
                </a:solidFill>
                <a:latin typeface="Calibri"/>
                <a:cs typeface="Calibri"/>
              </a:rPr>
              <a:t>Zdrowotnej</a:t>
            </a:r>
            <a:endParaRPr sz="4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735"/>
              </a:spcBef>
              <a:buClr>
                <a:srgbClr val="365621"/>
              </a:buClr>
              <a:buFont typeface="Arial MT"/>
              <a:buChar char="•"/>
              <a:tabLst>
                <a:tab pos="355600" algn="l"/>
              </a:tabLst>
            </a:pPr>
            <a:r>
              <a:rPr sz="4400" b="1" spc="-15" dirty="0">
                <a:solidFill>
                  <a:srgbClr val="006600"/>
                </a:solidFill>
                <a:latin typeface="Calibri"/>
                <a:cs typeface="Calibri"/>
              </a:rPr>
              <a:t>Biblioteka</a:t>
            </a:r>
            <a:r>
              <a:rPr sz="4400" b="1" spc="-20" dirty="0">
                <a:solidFill>
                  <a:srgbClr val="006600"/>
                </a:solidFill>
                <a:latin typeface="Calibri"/>
                <a:cs typeface="Calibri"/>
              </a:rPr>
              <a:t> Wydziału</a:t>
            </a:r>
            <a:endParaRPr sz="4400">
              <a:latin typeface="Calibri"/>
              <a:cs typeface="Calibri"/>
            </a:endParaRPr>
          </a:p>
          <a:p>
            <a:pPr marL="355600" marR="164465" indent="-342900">
              <a:lnSpc>
                <a:spcPct val="100499"/>
              </a:lnSpc>
              <a:spcBef>
                <a:spcPts val="2590"/>
              </a:spcBef>
              <a:buClr>
                <a:srgbClr val="365621"/>
              </a:buClr>
              <a:buFont typeface="Arial MT"/>
              <a:buChar char="•"/>
              <a:tabLst>
                <a:tab pos="355600" algn="l"/>
              </a:tabLst>
            </a:pPr>
            <a:r>
              <a:rPr sz="4400" b="1" spc="-10" dirty="0">
                <a:solidFill>
                  <a:srgbClr val="006600"/>
                </a:solidFill>
                <a:latin typeface="Calibri"/>
                <a:cs typeface="Calibri"/>
              </a:rPr>
              <a:t>Centrum </a:t>
            </a:r>
            <a:r>
              <a:rPr sz="4400" b="1" spc="-20" dirty="0">
                <a:solidFill>
                  <a:srgbClr val="006600"/>
                </a:solidFill>
                <a:latin typeface="Calibri"/>
                <a:cs typeface="Calibri"/>
              </a:rPr>
              <a:t>Kompetencji Rolnictwa </a:t>
            </a:r>
            <a:r>
              <a:rPr sz="4400" b="1" spc="-98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400" b="1" spc="-20" dirty="0">
                <a:solidFill>
                  <a:srgbClr val="006600"/>
                </a:solidFill>
                <a:latin typeface="Calibri"/>
                <a:cs typeface="Calibri"/>
              </a:rPr>
              <a:t>Ekologicznego</a:t>
            </a:r>
            <a:endParaRPr sz="4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715"/>
              </a:spcBef>
              <a:buClr>
                <a:srgbClr val="365621"/>
              </a:buClr>
              <a:buFont typeface="Arial MT"/>
              <a:buChar char="•"/>
              <a:tabLst>
                <a:tab pos="355600" algn="l"/>
              </a:tabLst>
            </a:pPr>
            <a:r>
              <a:rPr sz="4400" b="1" spc="-15" dirty="0">
                <a:solidFill>
                  <a:srgbClr val="006600"/>
                </a:solidFill>
                <a:latin typeface="Calibri"/>
                <a:cs typeface="Calibri"/>
              </a:rPr>
              <a:t>Prognostyczna </a:t>
            </a:r>
            <a:r>
              <a:rPr sz="4400" b="1" spc="-20" dirty="0">
                <a:solidFill>
                  <a:srgbClr val="006600"/>
                </a:solidFill>
                <a:latin typeface="Calibri"/>
                <a:cs typeface="Calibri"/>
              </a:rPr>
              <a:t>Baza</a:t>
            </a:r>
            <a:r>
              <a:rPr sz="4400" b="1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400" b="1" spc="-30" dirty="0">
                <a:solidFill>
                  <a:srgbClr val="006600"/>
                </a:solidFill>
                <a:latin typeface="Calibri"/>
                <a:cs typeface="Calibri"/>
              </a:rPr>
              <a:t>Danych</a:t>
            </a:r>
            <a:endParaRPr sz="4400">
              <a:latin typeface="Calibri"/>
              <a:cs typeface="Calibri"/>
            </a:endParaRPr>
          </a:p>
          <a:p>
            <a:pPr marL="355600" marR="5080" indent="-342900">
              <a:lnSpc>
                <a:spcPct val="100499"/>
              </a:lnSpc>
              <a:spcBef>
                <a:spcPts val="2685"/>
              </a:spcBef>
              <a:buClr>
                <a:srgbClr val="365621"/>
              </a:buClr>
              <a:buFont typeface="Arial MT"/>
              <a:buChar char="•"/>
              <a:tabLst>
                <a:tab pos="355600" algn="l"/>
              </a:tabLst>
            </a:pPr>
            <a:r>
              <a:rPr sz="4400" b="1" spc="-20" dirty="0">
                <a:solidFill>
                  <a:srgbClr val="006600"/>
                </a:solidFill>
                <a:latin typeface="Calibri"/>
                <a:cs typeface="Calibri"/>
              </a:rPr>
              <a:t>Pracownia</a:t>
            </a:r>
            <a:r>
              <a:rPr sz="4400" b="1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400" b="1" spc="-5" dirty="0">
                <a:solidFill>
                  <a:srgbClr val="006600"/>
                </a:solidFill>
                <a:latin typeface="Calibri"/>
                <a:cs typeface="Calibri"/>
              </a:rPr>
              <a:t>Badania </a:t>
            </a:r>
            <a:r>
              <a:rPr sz="4400" b="1" spc="-15" dirty="0">
                <a:solidFill>
                  <a:srgbClr val="006600"/>
                </a:solidFill>
                <a:latin typeface="Calibri"/>
                <a:cs typeface="Calibri"/>
              </a:rPr>
              <a:t>Metabolizmu </a:t>
            </a:r>
            <a:r>
              <a:rPr sz="4400" b="1" spc="-98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006600"/>
                </a:solidFill>
                <a:latin typeface="Calibri"/>
                <a:cs typeface="Calibri"/>
              </a:rPr>
              <a:t>Człowieka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265664" y="1548383"/>
            <a:ext cx="7711440" cy="8324215"/>
            <a:chOff x="10265664" y="1548383"/>
            <a:chExt cx="7711440" cy="83242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65664" y="1548383"/>
              <a:ext cx="7644383" cy="49072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7688" y="1743455"/>
              <a:ext cx="7062215" cy="432206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65664" y="6446519"/>
              <a:ext cx="7711439" cy="34259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57688" y="6638543"/>
              <a:ext cx="7129272" cy="2843783"/>
            </a:xfrm>
            <a:prstGeom prst="rect">
              <a:avLst/>
            </a:prstGeom>
          </p:spPr>
        </p:pic>
      </p:grpSp>
      <p:sp>
        <p:nvSpPr>
          <p:cNvPr id="9" name="Prostokąt 8">
            <a:extLst>
              <a:ext uri="{FF2B5EF4-FFF2-40B4-BE49-F238E27FC236}">
                <a16:creationId xmlns:a16="http://schemas.microsoft.com/office/drawing/2014/main" id="{10CD14BA-24ED-1389-CEDF-E382105E70A6}"/>
              </a:ext>
            </a:extLst>
          </p:cNvPr>
          <p:cNvSpPr/>
          <p:nvPr/>
        </p:nvSpPr>
        <p:spPr>
          <a:xfrm>
            <a:off x="693277" y="8115300"/>
            <a:ext cx="1592723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9D8E05FA-74C6-A4B8-A77F-90BDD59B1F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53439" y="3371088"/>
            <a:ext cx="7467600" cy="6261100"/>
            <a:chOff x="853439" y="3371088"/>
            <a:chExt cx="7467600" cy="6261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7551" y="3371088"/>
              <a:ext cx="7333488" cy="50871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3318" y="3564470"/>
              <a:ext cx="6744703" cy="450035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9784080" y="3371088"/>
            <a:ext cx="7336790" cy="5087620"/>
            <a:chOff x="9784080" y="3371088"/>
            <a:chExt cx="7336790" cy="508762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84080" y="3371088"/>
              <a:ext cx="7336535" cy="508711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76104" y="3563112"/>
              <a:ext cx="6751319" cy="4501896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525593" y="822629"/>
            <a:ext cx="17258665" cy="2160270"/>
          </a:xfrm>
          <a:custGeom>
            <a:avLst/>
            <a:gdLst/>
            <a:ahLst/>
            <a:cxnLst/>
            <a:rect l="l" t="t" r="r" b="b"/>
            <a:pathLst>
              <a:path w="17258665" h="2160270">
                <a:moveTo>
                  <a:pt x="17258089" y="0"/>
                </a:moveTo>
                <a:lnTo>
                  <a:pt x="0" y="0"/>
                </a:lnTo>
                <a:lnTo>
                  <a:pt x="0" y="2159673"/>
                </a:lnTo>
                <a:lnTo>
                  <a:pt x="17258089" y="2159673"/>
                </a:lnTo>
                <a:lnTo>
                  <a:pt x="17258089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55737" y="1121156"/>
            <a:ext cx="16487775" cy="1491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FFFFFF"/>
                </a:solidFill>
              </a:rPr>
              <a:t>W </a:t>
            </a:r>
            <a:r>
              <a:rPr sz="4800" spc="-25" dirty="0">
                <a:solidFill>
                  <a:srgbClr val="FFFFFF"/>
                </a:solidFill>
              </a:rPr>
              <a:t>pracy</a:t>
            </a:r>
            <a:r>
              <a:rPr sz="4800" spc="5" dirty="0">
                <a:solidFill>
                  <a:srgbClr val="FFFFFF"/>
                </a:solidFill>
              </a:rPr>
              <a:t> </a:t>
            </a:r>
            <a:r>
              <a:rPr sz="4800" dirty="0">
                <a:solidFill>
                  <a:srgbClr val="FFFFFF"/>
                </a:solidFill>
              </a:rPr>
              <a:t>i</a:t>
            </a:r>
            <a:r>
              <a:rPr sz="4800" spc="-5" dirty="0">
                <a:solidFill>
                  <a:srgbClr val="FFFFFF"/>
                </a:solidFill>
              </a:rPr>
              <a:t> nauce </a:t>
            </a:r>
            <a:r>
              <a:rPr sz="4800" spc="-20" dirty="0">
                <a:solidFill>
                  <a:srgbClr val="FFFFFF"/>
                </a:solidFill>
              </a:rPr>
              <a:t>pomaga</a:t>
            </a:r>
            <a:r>
              <a:rPr sz="4800" spc="10" dirty="0">
                <a:solidFill>
                  <a:srgbClr val="FFFFFF"/>
                </a:solidFill>
              </a:rPr>
              <a:t> </a:t>
            </a:r>
            <a:r>
              <a:rPr sz="4800" dirty="0">
                <a:solidFill>
                  <a:srgbClr val="FFFFFF"/>
                </a:solidFill>
              </a:rPr>
              <a:t>nam</a:t>
            </a:r>
            <a:r>
              <a:rPr sz="4800" spc="-5" dirty="0">
                <a:solidFill>
                  <a:srgbClr val="FFFFFF"/>
                </a:solidFill>
              </a:rPr>
              <a:t> </a:t>
            </a:r>
            <a:r>
              <a:rPr sz="4800" spc="-20" dirty="0">
                <a:solidFill>
                  <a:srgbClr val="FFFFFF"/>
                </a:solidFill>
              </a:rPr>
              <a:t>dobrze</a:t>
            </a:r>
            <a:r>
              <a:rPr sz="4800" spc="-5" dirty="0">
                <a:solidFill>
                  <a:srgbClr val="FFFFFF"/>
                </a:solidFill>
              </a:rPr>
              <a:t> </a:t>
            </a:r>
            <a:r>
              <a:rPr sz="4800" spc="-10" dirty="0">
                <a:solidFill>
                  <a:srgbClr val="FFFFFF"/>
                </a:solidFill>
              </a:rPr>
              <a:t>wyposażona</a:t>
            </a:r>
            <a:r>
              <a:rPr sz="4800" spc="5" dirty="0">
                <a:solidFill>
                  <a:srgbClr val="FFFFFF"/>
                </a:solidFill>
              </a:rPr>
              <a:t> </a:t>
            </a:r>
            <a:r>
              <a:rPr sz="4800" spc="-20" dirty="0">
                <a:solidFill>
                  <a:srgbClr val="FFFFFF"/>
                </a:solidFill>
              </a:rPr>
              <a:t>biblioteka</a:t>
            </a:r>
            <a:r>
              <a:rPr sz="4800" spc="5" dirty="0">
                <a:solidFill>
                  <a:srgbClr val="FFFFFF"/>
                </a:solidFill>
              </a:rPr>
              <a:t> </a:t>
            </a:r>
            <a:r>
              <a:rPr sz="4800" spc="-30" dirty="0">
                <a:solidFill>
                  <a:srgbClr val="FFFFFF"/>
                </a:solidFill>
              </a:rPr>
              <a:t>oraz</a:t>
            </a:r>
            <a:endParaRPr sz="4800"/>
          </a:p>
          <a:p>
            <a:pPr marR="130175" algn="ctr">
              <a:lnSpc>
                <a:spcPct val="100000"/>
              </a:lnSpc>
              <a:spcBef>
                <a:spcPts val="20"/>
              </a:spcBef>
            </a:pPr>
            <a:r>
              <a:rPr sz="4800" spc="-5" dirty="0">
                <a:solidFill>
                  <a:srgbClr val="FFFFFF"/>
                </a:solidFill>
              </a:rPr>
              <a:t>sieć</a:t>
            </a:r>
            <a:r>
              <a:rPr sz="4800" spc="-15" dirty="0">
                <a:solidFill>
                  <a:srgbClr val="FFFFFF"/>
                </a:solidFill>
              </a:rPr>
              <a:t> </a:t>
            </a:r>
            <a:r>
              <a:rPr sz="4800" spc="-5" dirty="0">
                <a:solidFill>
                  <a:srgbClr val="FFFFFF"/>
                </a:solidFill>
              </a:rPr>
              <a:t>WiFi</a:t>
            </a:r>
            <a:r>
              <a:rPr sz="4800" spc="-20" dirty="0">
                <a:solidFill>
                  <a:srgbClr val="FFFFFF"/>
                </a:solidFill>
              </a:rPr>
              <a:t> </a:t>
            </a:r>
            <a:r>
              <a:rPr sz="4800" spc="-25" dirty="0">
                <a:solidFill>
                  <a:srgbClr val="FFFFFF"/>
                </a:solidFill>
              </a:rPr>
              <a:t>Eduroam</a:t>
            </a:r>
            <a:endParaRPr sz="480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D0341D18-AC9D-32DC-9CA4-C7FF71E31060}"/>
              </a:ext>
            </a:extLst>
          </p:cNvPr>
          <p:cNvSpPr/>
          <p:nvPr/>
        </p:nvSpPr>
        <p:spPr>
          <a:xfrm>
            <a:off x="762000" y="8258211"/>
            <a:ext cx="17022258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F3E0073B-3C08-A778-E64A-FEAB8DCC6A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9084" y="837971"/>
            <a:ext cx="17315815" cy="2160270"/>
          </a:xfrm>
          <a:custGeom>
            <a:avLst/>
            <a:gdLst/>
            <a:ahLst/>
            <a:cxnLst/>
            <a:rect l="l" t="t" r="r" b="b"/>
            <a:pathLst>
              <a:path w="17315815" h="2160270">
                <a:moveTo>
                  <a:pt x="17315713" y="0"/>
                </a:moveTo>
                <a:lnTo>
                  <a:pt x="0" y="0"/>
                </a:lnTo>
                <a:lnTo>
                  <a:pt x="0" y="2159673"/>
                </a:lnTo>
                <a:lnTo>
                  <a:pt x="17315713" y="2159673"/>
                </a:lnTo>
                <a:lnTo>
                  <a:pt x="17315713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67214" y="1014475"/>
            <a:ext cx="12068175" cy="16535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25855" marR="5080" indent="-1113790">
              <a:lnSpc>
                <a:spcPct val="111300"/>
              </a:lnSpc>
              <a:spcBef>
                <a:spcPts val="95"/>
              </a:spcBef>
            </a:pPr>
            <a:r>
              <a:rPr sz="4800" spc="-5" dirty="0">
                <a:solidFill>
                  <a:srgbClr val="FFFFFF"/>
                </a:solidFill>
              </a:rPr>
              <a:t>Zajęcia</a:t>
            </a:r>
            <a:r>
              <a:rPr sz="4800" dirty="0">
                <a:solidFill>
                  <a:srgbClr val="FFFFFF"/>
                </a:solidFill>
              </a:rPr>
              <a:t> </a:t>
            </a:r>
            <a:r>
              <a:rPr sz="4800" spc="-25" dirty="0">
                <a:solidFill>
                  <a:srgbClr val="FFFFFF"/>
                </a:solidFill>
              </a:rPr>
              <a:t>prowadzone</a:t>
            </a:r>
            <a:r>
              <a:rPr sz="4800" spc="-15" dirty="0">
                <a:solidFill>
                  <a:srgbClr val="FFFFFF"/>
                </a:solidFill>
              </a:rPr>
              <a:t> </a:t>
            </a:r>
            <a:r>
              <a:rPr sz="4800" spc="-5" dirty="0">
                <a:solidFill>
                  <a:srgbClr val="FFFFFF"/>
                </a:solidFill>
              </a:rPr>
              <a:t>są</a:t>
            </a:r>
            <a:r>
              <a:rPr sz="4800" dirty="0">
                <a:solidFill>
                  <a:srgbClr val="FFFFFF"/>
                </a:solidFill>
              </a:rPr>
              <a:t> w</a:t>
            </a:r>
            <a:r>
              <a:rPr sz="4800" spc="-5" dirty="0">
                <a:solidFill>
                  <a:srgbClr val="FFFFFF"/>
                </a:solidFill>
              </a:rPr>
              <a:t> </a:t>
            </a:r>
            <a:r>
              <a:rPr sz="4800" spc="-30" dirty="0">
                <a:solidFill>
                  <a:srgbClr val="FFFFFF"/>
                </a:solidFill>
              </a:rPr>
              <a:t>nowoczesnych</a:t>
            </a:r>
            <a:r>
              <a:rPr sz="4800" dirty="0">
                <a:solidFill>
                  <a:srgbClr val="FFFFFF"/>
                </a:solidFill>
              </a:rPr>
              <a:t> </a:t>
            </a:r>
            <a:r>
              <a:rPr sz="4800" spc="-5" dirty="0">
                <a:solidFill>
                  <a:srgbClr val="FFFFFF"/>
                </a:solidFill>
              </a:rPr>
              <a:t>aulach, </a:t>
            </a:r>
            <a:r>
              <a:rPr sz="4800" spc="-1070" dirty="0">
                <a:solidFill>
                  <a:srgbClr val="FFFFFF"/>
                </a:solidFill>
              </a:rPr>
              <a:t> </a:t>
            </a:r>
            <a:r>
              <a:rPr sz="4800" dirty="0">
                <a:solidFill>
                  <a:srgbClr val="FFFFFF"/>
                </a:solidFill>
              </a:rPr>
              <a:t>w</a:t>
            </a:r>
            <a:r>
              <a:rPr sz="4800" spc="-5" dirty="0">
                <a:solidFill>
                  <a:srgbClr val="FFFFFF"/>
                </a:solidFill>
              </a:rPr>
              <a:t> </a:t>
            </a:r>
            <a:r>
              <a:rPr sz="4800" spc="-20" dirty="0">
                <a:solidFill>
                  <a:srgbClr val="FFFFFF"/>
                </a:solidFill>
              </a:rPr>
              <a:t>laboratoriach</a:t>
            </a:r>
            <a:r>
              <a:rPr sz="4800" spc="5" dirty="0">
                <a:solidFill>
                  <a:srgbClr val="FFFFFF"/>
                </a:solidFill>
              </a:rPr>
              <a:t> </a:t>
            </a:r>
            <a:r>
              <a:rPr sz="4800" dirty="0">
                <a:solidFill>
                  <a:srgbClr val="FFFFFF"/>
                </a:solidFill>
              </a:rPr>
              <a:t>i</a:t>
            </a:r>
            <a:r>
              <a:rPr sz="4800" spc="-5" dirty="0">
                <a:solidFill>
                  <a:srgbClr val="FFFFFF"/>
                </a:solidFill>
              </a:rPr>
              <a:t> </a:t>
            </a:r>
            <a:r>
              <a:rPr sz="4800" dirty="0">
                <a:solidFill>
                  <a:srgbClr val="FFFFFF"/>
                </a:solidFill>
              </a:rPr>
              <a:t>salach </a:t>
            </a:r>
            <a:r>
              <a:rPr sz="4800" spc="-25" dirty="0">
                <a:solidFill>
                  <a:srgbClr val="FFFFFF"/>
                </a:solidFill>
              </a:rPr>
              <a:t>dydaktycznych</a:t>
            </a:r>
            <a:endParaRPr sz="4800"/>
          </a:p>
        </p:txBody>
      </p:sp>
      <p:grpSp>
        <p:nvGrpSpPr>
          <p:cNvPr id="4" name="object 4"/>
          <p:cNvGrpSpPr/>
          <p:nvPr/>
        </p:nvGrpSpPr>
        <p:grpSpPr>
          <a:xfrm>
            <a:off x="240791" y="3828288"/>
            <a:ext cx="17965420" cy="6151245"/>
            <a:chOff x="240791" y="3828288"/>
            <a:chExt cx="17965420" cy="61512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56903" y="6897623"/>
              <a:ext cx="5010911" cy="308152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48927" y="7089647"/>
              <a:ext cx="4428744" cy="24993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3375" y="3828288"/>
              <a:ext cx="5013960" cy="344728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18448" y="4020312"/>
              <a:ext cx="4425696" cy="286511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481304" y="3828288"/>
              <a:ext cx="4724400" cy="615086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77646" y="4022648"/>
              <a:ext cx="4134992" cy="556559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0791" y="3828288"/>
              <a:ext cx="8735568" cy="61508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4916" y="4022648"/>
              <a:ext cx="8147514" cy="556559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6488" y="848144"/>
            <a:ext cx="17334230" cy="2160270"/>
          </a:xfrm>
          <a:custGeom>
            <a:avLst/>
            <a:gdLst/>
            <a:ahLst/>
            <a:cxnLst/>
            <a:rect l="l" t="t" r="r" b="b"/>
            <a:pathLst>
              <a:path w="17334230" h="2160270">
                <a:moveTo>
                  <a:pt x="17333930" y="0"/>
                </a:moveTo>
                <a:lnTo>
                  <a:pt x="0" y="0"/>
                </a:lnTo>
                <a:lnTo>
                  <a:pt x="0" y="2159660"/>
                </a:lnTo>
                <a:lnTo>
                  <a:pt x="17333930" y="2159660"/>
                </a:lnTo>
                <a:lnTo>
                  <a:pt x="17333930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02976" y="1511300"/>
            <a:ext cx="105505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FFFFFF"/>
                </a:solidFill>
              </a:rPr>
              <a:t>w</a:t>
            </a:r>
            <a:r>
              <a:rPr sz="4800" spc="-15" dirty="0">
                <a:solidFill>
                  <a:srgbClr val="FFFFFF"/>
                </a:solidFill>
              </a:rPr>
              <a:t> </a:t>
            </a:r>
            <a:r>
              <a:rPr sz="4800" spc="-5" dirty="0">
                <a:solidFill>
                  <a:srgbClr val="FFFFFF"/>
                </a:solidFill>
              </a:rPr>
              <a:t>sprzyjającym</a:t>
            </a:r>
            <a:r>
              <a:rPr sz="4800" spc="-15" dirty="0">
                <a:solidFill>
                  <a:srgbClr val="FFFFFF"/>
                </a:solidFill>
              </a:rPr>
              <a:t> </a:t>
            </a:r>
            <a:r>
              <a:rPr sz="4800" spc="-5" dirty="0">
                <a:solidFill>
                  <a:srgbClr val="FFFFFF"/>
                </a:solidFill>
              </a:rPr>
              <a:t>nauce</a:t>
            </a:r>
            <a:r>
              <a:rPr sz="4800" spc="-15" dirty="0">
                <a:solidFill>
                  <a:srgbClr val="FFFFFF"/>
                </a:solidFill>
              </a:rPr>
              <a:t> zielonym </a:t>
            </a:r>
            <a:r>
              <a:rPr sz="4800" spc="-20" dirty="0">
                <a:solidFill>
                  <a:srgbClr val="FFFFFF"/>
                </a:solidFill>
              </a:rPr>
              <a:t>otoczeniu</a:t>
            </a:r>
            <a:endParaRPr sz="4800"/>
          </a:p>
        </p:txBody>
      </p:sp>
      <p:grpSp>
        <p:nvGrpSpPr>
          <p:cNvPr id="4" name="object 4"/>
          <p:cNvGrpSpPr/>
          <p:nvPr/>
        </p:nvGrpSpPr>
        <p:grpSpPr>
          <a:xfrm>
            <a:off x="286511" y="4489703"/>
            <a:ext cx="17919700" cy="5480685"/>
            <a:chOff x="286511" y="4489703"/>
            <a:chExt cx="17919700" cy="54806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28104" y="4501895"/>
              <a:ext cx="4483608" cy="54681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22706" y="4698188"/>
              <a:ext cx="3896588" cy="48791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24616" y="4489703"/>
              <a:ext cx="7181087" cy="54803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220767" y="4685945"/>
              <a:ext cx="6593611" cy="48914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6511" y="4489703"/>
              <a:ext cx="7037832" cy="54803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0447" y="4685945"/>
              <a:ext cx="6450349" cy="48914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1444" y="877354"/>
            <a:ext cx="17239615" cy="2160270"/>
          </a:xfrm>
          <a:custGeom>
            <a:avLst/>
            <a:gdLst/>
            <a:ahLst/>
            <a:cxnLst/>
            <a:rect l="l" t="t" r="r" b="b"/>
            <a:pathLst>
              <a:path w="17239615" h="2160270">
                <a:moveTo>
                  <a:pt x="17239218" y="0"/>
                </a:moveTo>
                <a:lnTo>
                  <a:pt x="0" y="0"/>
                </a:lnTo>
                <a:lnTo>
                  <a:pt x="0" y="2159673"/>
                </a:lnTo>
                <a:lnTo>
                  <a:pt x="17239218" y="2159673"/>
                </a:lnTo>
                <a:lnTo>
                  <a:pt x="17239218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52835" y="1541780"/>
            <a:ext cx="94468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5" dirty="0">
                <a:solidFill>
                  <a:srgbClr val="FFFFFF"/>
                </a:solidFill>
              </a:rPr>
              <a:t>posiadamy</a:t>
            </a:r>
            <a:r>
              <a:rPr sz="4800" spc="5" dirty="0">
                <a:solidFill>
                  <a:srgbClr val="FFFFFF"/>
                </a:solidFill>
              </a:rPr>
              <a:t> </a:t>
            </a:r>
            <a:r>
              <a:rPr sz="4800" spc="-15" dirty="0">
                <a:solidFill>
                  <a:srgbClr val="FFFFFF"/>
                </a:solidFill>
              </a:rPr>
              <a:t>specjalistyczne</a:t>
            </a:r>
            <a:r>
              <a:rPr sz="4800" spc="-5" dirty="0">
                <a:solidFill>
                  <a:srgbClr val="FFFFFF"/>
                </a:solidFill>
              </a:rPr>
              <a:t> </a:t>
            </a:r>
            <a:r>
              <a:rPr sz="4800" spc="-20" dirty="0">
                <a:solidFill>
                  <a:srgbClr val="FFFFFF"/>
                </a:solidFill>
              </a:rPr>
              <a:t>pracownie</a:t>
            </a:r>
            <a:endParaRPr sz="4800"/>
          </a:p>
        </p:txBody>
      </p:sp>
      <p:grpSp>
        <p:nvGrpSpPr>
          <p:cNvPr id="4" name="object 4"/>
          <p:cNvGrpSpPr/>
          <p:nvPr/>
        </p:nvGrpSpPr>
        <p:grpSpPr>
          <a:xfrm>
            <a:off x="2139695" y="3477767"/>
            <a:ext cx="14323060" cy="6623684"/>
            <a:chOff x="2139695" y="3477767"/>
            <a:chExt cx="14323060" cy="662368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9695" y="3477767"/>
              <a:ext cx="4946904" cy="30632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34564" y="3673906"/>
              <a:ext cx="4360608" cy="24747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76872" y="3496055"/>
              <a:ext cx="9485376" cy="34229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70457" y="3689667"/>
              <a:ext cx="8899182" cy="283735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39695" y="6245351"/>
              <a:ext cx="4946904" cy="38557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3751" y="6438977"/>
              <a:ext cx="4361408" cy="327106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603736" y="6641591"/>
              <a:ext cx="4858512" cy="34381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799404" y="6837090"/>
              <a:ext cx="4270222" cy="284934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76872" y="6641591"/>
              <a:ext cx="4974335" cy="34290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70457" y="6837083"/>
              <a:ext cx="4388434" cy="2840898"/>
            </a:xfrm>
            <a:prstGeom prst="rect">
              <a:avLst/>
            </a:prstGeom>
          </p:spPr>
        </p:pic>
      </p:grpSp>
      <p:sp>
        <p:nvSpPr>
          <p:cNvPr id="15" name="Prostokąt 14">
            <a:extLst>
              <a:ext uri="{FF2B5EF4-FFF2-40B4-BE49-F238E27FC236}">
                <a16:creationId xmlns:a16="http://schemas.microsoft.com/office/drawing/2014/main" id="{D6879247-E92B-00B0-C58E-8F8D6EBE2F84}"/>
              </a:ext>
            </a:extLst>
          </p:cNvPr>
          <p:cNvSpPr/>
          <p:nvPr/>
        </p:nvSpPr>
        <p:spPr>
          <a:xfrm>
            <a:off x="657170" y="8074508"/>
            <a:ext cx="1592723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250D707A-1A18-6BD5-5E4E-90253F4473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813792" y="2996183"/>
            <a:ext cx="4657725" cy="3990340"/>
            <a:chOff x="12813792" y="2996183"/>
            <a:chExt cx="4657725" cy="39903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813792" y="2996183"/>
              <a:ext cx="4657344" cy="39898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07594" y="3191535"/>
              <a:ext cx="4070096" cy="3401466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511444" y="877354"/>
            <a:ext cx="17239615" cy="9406890"/>
            <a:chOff x="511444" y="877354"/>
            <a:chExt cx="17239615" cy="940689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18944" y="6583679"/>
              <a:ext cx="7303008" cy="37002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14016" y="6778752"/>
              <a:ext cx="6717792" cy="34046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3479" y="2962656"/>
              <a:ext cx="5254752" cy="39867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65504" y="3154680"/>
              <a:ext cx="4672584" cy="340461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33743" y="2996184"/>
              <a:ext cx="6571488" cy="402031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29857" y="3191535"/>
              <a:ext cx="5984239" cy="343274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165336" y="6586728"/>
              <a:ext cx="6632448" cy="369722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359544" y="6780491"/>
              <a:ext cx="6044755" cy="340147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11444" y="877354"/>
              <a:ext cx="17239615" cy="2160270"/>
            </a:xfrm>
            <a:custGeom>
              <a:avLst/>
              <a:gdLst/>
              <a:ahLst/>
              <a:cxnLst/>
              <a:rect l="l" t="t" r="r" b="b"/>
              <a:pathLst>
                <a:path w="17239615" h="2160270">
                  <a:moveTo>
                    <a:pt x="17239218" y="0"/>
                  </a:moveTo>
                  <a:lnTo>
                    <a:pt x="0" y="0"/>
                  </a:lnTo>
                  <a:lnTo>
                    <a:pt x="0" y="2159673"/>
                  </a:lnTo>
                  <a:lnTo>
                    <a:pt x="17239218" y="2159673"/>
                  </a:lnTo>
                  <a:lnTo>
                    <a:pt x="17239218" y="0"/>
                  </a:lnTo>
                  <a:close/>
                </a:path>
              </a:pathLst>
            </a:custGeom>
            <a:solidFill>
              <a:srgbClr val="00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4452835" y="1541780"/>
            <a:ext cx="94468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5" dirty="0">
                <a:solidFill>
                  <a:srgbClr val="FFFFFF"/>
                </a:solidFill>
              </a:rPr>
              <a:t>posiadamy</a:t>
            </a:r>
            <a:r>
              <a:rPr sz="4800" spc="5" dirty="0">
                <a:solidFill>
                  <a:srgbClr val="FFFFFF"/>
                </a:solidFill>
              </a:rPr>
              <a:t> </a:t>
            </a:r>
            <a:r>
              <a:rPr sz="4800" spc="-15" dirty="0">
                <a:solidFill>
                  <a:srgbClr val="FFFFFF"/>
                </a:solidFill>
              </a:rPr>
              <a:t>specjalistyczne</a:t>
            </a:r>
            <a:r>
              <a:rPr sz="4800" spc="-5" dirty="0">
                <a:solidFill>
                  <a:srgbClr val="FFFFFF"/>
                </a:solidFill>
              </a:rPr>
              <a:t> </a:t>
            </a:r>
            <a:r>
              <a:rPr sz="4800" spc="-20" dirty="0">
                <a:solidFill>
                  <a:srgbClr val="FFFFFF"/>
                </a:solidFill>
              </a:rPr>
              <a:t>pracownie</a:t>
            </a:r>
            <a:endParaRPr sz="4800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595AAEB5-C20A-2428-87A6-18A5DE7355B8}"/>
              </a:ext>
            </a:extLst>
          </p:cNvPr>
          <p:cNvSpPr/>
          <p:nvPr/>
        </p:nvSpPr>
        <p:spPr>
          <a:xfrm>
            <a:off x="693277" y="8115300"/>
            <a:ext cx="1592723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A8A3699A-16C8-CAEC-86CD-2BCCC4D6CA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679" y="3313176"/>
            <a:ext cx="4806950" cy="3072765"/>
            <a:chOff x="106679" y="3313176"/>
            <a:chExt cx="4806950" cy="30727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79" y="3313176"/>
              <a:ext cx="4806696" cy="307238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077" y="3509035"/>
              <a:ext cx="4221022" cy="2485567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433952" y="826985"/>
            <a:ext cx="17407890" cy="2157095"/>
          </a:xfrm>
          <a:custGeom>
            <a:avLst/>
            <a:gdLst/>
            <a:ahLst/>
            <a:cxnLst/>
            <a:rect l="l" t="t" r="r" b="b"/>
            <a:pathLst>
              <a:path w="17407890" h="2157095">
                <a:moveTo>
                  <a:pt x="17407515" y="0"/>
                </a:moveTo>
                <a:lnTo>
                  <a:pt x="0" y="0"/>
                </a:lnTo>
                <a:lnTo>
                  <a:pt x="0" y="2157082"/>
                </a:lnTo>
                <a:lnTo>
                  <a:pt x="17407515" y="2157082"/>
                </a:lnTo>
                <a:lnTo>
                  <a:pt x="17407515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74521" y="1489964"/>
            <a:ext cx="162172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5" dirty="0">
                <a:solidFill>
                  <a:srgbClr val="FFFFFF"/>
                </a:solidFill>
              </a:rPr>
              <a:t>gdzie</a:t>
            </a:r>
            <a:r>
              <a:rPr sz="4800" dirty="0">
                <a:solidFill>
                  <a:srgbClr val="FFFFFF"/>
                </a:solidFill>
              </a:rPr>
              <a:t> </a:t>
            </a:r>
            <a:r>
              <a:rPr sz="4800" spc="-25" dirty="0">
                <a:solidFill>
                  <a:srgbClr val="FFFFFF"/>
                </a:solidFill>
              </a:rPr>
              <a:t>prowadzimy</a:t>
            </a:r>
            <a:r>
              <a:rPr sz="4800" spc="10" dirty="0">
                <a:solidFill>
                  <a:srgbClr val="FFFFFF"/>
                </a:solidFill>
              </a:rPr>
              <a:t> </a:t>
            </a:r>
            <a:r>
              <a:rPr sz="4800" spc="-5" dirty="0">
                <a:solidFill>
                  <a:srgbClr val="FFFFFF"/>
                </a:solidFill>
              </a:rPr>
              <a:t>badania</a:t>
            </a:r>
            <a:r>
              <a:rPr sz="4800" spc="10" dirty="0">
                <a:solidFill>
                  <a:srgbClr val="FFFFFF"/>
                </a:solidFill>
              </a:rPr>
              <a:t> </a:t>
            </a:r>
            <a:r>
              <a:rPr sz="4800" spc="-30" dirty="0">
                <a:solidFill>
                  <a:srgbClr val="FFFFFF"/>
                </a:solidFill>
              </a:rPr>
              <a:t>naukowe</a:t>
            </a:r>
            <a:r>
              <a:rPr sz="4800" spc="5" dirty="0">
                <a:solidFill>
                  <a:srgbClr val="FFFFFF"/>
                </a:solidFill>
              </a:rPr>
              <a:t> </a:t>
            </a:r>
            <a:r>
              <a:rPr sz="4800" spc="-5" dirty="0">
                <a:solidFill>
                  <a:srgbClr val="FFFFFF"/>
                </a:solidFill>
              </a:rPr>
              <a:t>na</a:t>
            </a:r>
            <a:r>
              <a:rPr sz="4800" spc="10" dirty="0">
                <a:solidFill>
                  <a:srgbClr val="FFFFFF"/>
                </a:solidFill>
              </a:rPr>
              <a:t> </a:t>
            </a:r>
            <a:r>
              <a:rPr sz="4800" spc="-20" dirty="0">
                <a:solidFill>
                  <a:srgbClr val="FFFFFF"/>
                </a:solidFill>
              </a:rPr>
              <a:t>nowoczesnej</a:t>
            </a:r>
            <a:r>
              <a:rPr sz="4800" spc="5" dirty="0">
                <a:solidFill>
                  <a:srgbClr val="FFFFFF"/>
                </a:solidFill>
              </a:rPr>
              <a:t> </a:t>
            </a:r>
            <a:r>
              <a:rPr sz="4800" spc="-30" dirty="0">
                <a:solidFill>
                  <a:srgbClr val="FFFFFF"/>
                </a:solidFill>
              </a:rPr>
              <a:t>aparaturze</a:t>
            </a:r>
            <a:endParaRPr sz="4800"/>
          </a:p>
        </p:txBody>
      </p:sp>
      <p:grpSp>
        <p:nvGrpSpPr>
          <p:cNvPr id="7" name="object 7"/>
          <p:cNvGrpSpPr/>
          <p:nvPr/>
        </p:nvGrpSpPr>
        <p:grpSpPr>
          <a:xfrm>
            <a:off x="106679" y="3313176"/>
            <a:ext cx="18126710" cy="6663055"/>
            <a:chOff x="106679" y="3313176"/>
            <a:chExt cx="18126710" cy="666305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99432" y="6248400"/>
              <a:ext cx="5279136" cy="37185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93310" y="6443897"/>
              <a:ext cx="4693983" cy="313151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37191" y="6257544"/>
              <a:ext cx="5949696" cy="37185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729215" y="6449568"/>
              <a:ext cx="5367528" cy="313639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169895" y="6251448"/>
              <a:ext cx="3063240" cy="37185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365221" y="6445746"/>
              <a:ext cx="2476220" cy="313151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429488" y="3313176"/>
              <a:ext cx="4700015" cy="307238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621512" y="3508248"/>
              <a:ext cx="4114800" cy="248716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997696" y="3313176"/>
              <a:ext cx="4523232" cy="307238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191294" y="3509035"/>
              <a:ext cx="3936060" cy="248361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57344" y="3313176"/>
              <a:ext cx="4721352" cy="307238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51717" y="3509035"/>
              <a:ext cx="4134650" cy="248556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6679" y="6248400"/>
              <a:ext cx="4760976" cy="371856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1077" y="6443898"/>
              <a:ext cx="4174324" cy="313151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932431" y="6056376"/>
              <a:ext cx="2935223" cy="371856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27808" y="6251397"/>
              <a:ext cx="2347595" cy="31315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6942" y="849045"/>
            <a:ext cx="17271365" cy="2069464"/>
          </a:xfrm>
          <a:custGeom>
            <a:avLst/>
            <a:gdLst/>
            <a:ahLst/>
            <a:cxnLst/>
            <a:rect l="l" t="t" r="r" b="b"/>
            <a:pathLst>
              <a:path w="17271365" h="2069464">
                <a:moveTo>
                  <a:pt x="17270964" y="0"/>
                </a:moveTo>
                <a:lnTo>
                  <a:pt x="0" y="0"/>
                </a:lnTo>
                <a:lnTo>
                  <a:pt x="0" y="2069363"/>
                </a:lnTo>
                <a:lnTo>
                  <a:pt x="17270964" y="2069363"/>
                </a:lnTo>
                <a:lnTo>
                  <a:pt x="17270964" y="0"/>
                </a:lnTo>
                <a:close/>
              </a:path>
            </a:pathLst>
          </a:custGeom>
          <a:solidFill>
            <a:srgbClr val="00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30715" y="1468628"/>
            <a:ext cx="129533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15" dirty="0">
                <a:solidFill>
                  <a:srgbClr val="FFFFFF"/>
                </a:solidFill>
              </a:rPr>
              <a:t>posiadamy</a:t>
            </a:r>
            <a:r>
              <a:rPr sz="4800" spc="-5" dirty="0">
                <a:solidFill>
                  <a:srgbClr val="FFFFFF"/>
                </a:solidFill>
              </a:rPr>
              <a:t> </a:t>
            </a:r>
            <a:r>
              <a:rPr sz="4800" spc="-40" dirty="0">
                <a:solidFill>
                  <a:srgbClr val="FFFFFF"/>
                </a:solidFill>
              </a:rPr>
              <a:t>też</a:t>
            </a:r>
            <a:r>
              <a:rPr sz="4800" spc="-5" dirty="0">
                <a:solidFill>
                  <a:srgbClr val="FFFFFF"/>
                </a:solidFill>
              </a:rPr>
              <a:t> imponujące</a:t>
            </a:r>
            <a:r>
              <a:rPr sz="4800" spc="-10" dirty="0">
                <a:solidFill>
                  <a:srgbClr val="FFFFFF"/>
                </a:solidFill>
              </a:rPr>
              <a:t> </a:t>
            </a:r>
            <a:r>
              <a:rPr sz="4800" spc="-20" dirty="0">
                <a:solidFill>
                  <a:srgbClr val="FFFFFF"/>
                </a:solidFill>
              </a:rPr>
              <a:t>zaplecze</a:t>
            </a:r>
            <a:r>
              <a:rPr sz="4800" spc="-15" dirty="0">
                <a:solidFill>
                  <a:srgbClr val="FFFFFF"/>
                </a:solidFill>
              </a:rPr>
              <a:t> </a:t>
            </a:r>
            <a:r>
              <a:rPr sz="4800" spc="-10" dirty="0">
                <a:solidFill>
                  <a:srgbClr val="FFFFFF"/>
                </a:solidFill>
              </a:rPr>
              <a:t>technologiczne</a:t>
            </a:r>
            <a:endParaRPr sz="4800"/>
          </a:p>
        </p:txBody>
      </p:sp>
      <p:grpSp>
        <p:nvGrpSpPr>
          <p:cNvPr id="4" name="object 4"/>
          <p:cNvGrpSpPr/>
          <p:nvPr/>
        </p:nvGrpSpPr>
        <p:grpSpPr>
          <a:xfrm>
            <a:off x="310895" y="4337303"/>
            <a:ext cx="17879695" cy="5629910"/>
            <a:chOff x="310895" y="4337303"/>
            <a:chExt cx="17879695" cy="56299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0895" y="4337303"/>
              <a:ext cx="9284208" cy="56296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5967" y="4532375"/>
              <a:ext cx="8698992" cy="50413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21952" y="4337303"/>
              <a:ext cx="8668512" cy="56296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17442" y="4533214"/>
              <a:ext cx="8080463" cy="504008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4480" y="652272"/>
            <a:ext cx="4511040" cy="451104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937758" y="142747"/>
            <a:ext cx="6412865" cy="4161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5" dirty="0">
                <a:solidFill>
                  <a:srgbClr val="006600"/>
                </a:solidFill>
                <a:latin typeface="Calibri"/>
                <a:cs typeface="Calibri"/>
              </a:rPr>
              <a:t>Aktywność</a:t>
            </a:r>
            <a:r>
              <a:rPr sz="5400" b="1" spc="-4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b="1" spc="-15" dirty="0">
                <a:solidFill>
                  <a:srgbClr val="006600"/>
                </a:solidFill>
                <a:latin typeface="Calibri"/>
                <a:cs typeface="Calibri"/>
              </a:rPr>
              <a:t>Studentów</a:t>
            </a:r>
            <a:endParaRPr sz="5400">
              <a:latin typeface="Calibri"/>
              <a:cs typeface="Calibri"/>
            </a:endParaRPr>
          </a:p>
          <a:p>
            <a:pPr marL="806450" indent="-343535">
              <a:lnSpc>
                <a:spcPct val="100000"/>
              </a:lnSpc>
              <a:spcBef>
                <a:spcPts val="4895"/>
              </a:spcBef>
              <a:buFont typeface="Arial MT"/>
              <a:buChar char="•"/>
              <a:tabLst>
                <a:tab pos="807085" algn="l"/>
              </a:tabLst>
            </a:pPr>
            <a:r>
              <a:rPr sz="5400" spc="-30" dirty="0">
                <a:solidFill>
                  <a:srgbClr val="006600"/>
                </a:solidFill>
                <a:latin typeface="Calibri"/>
                <a:cs typeface="Calibri"/>
              </a:rPr>
              <a:t>ciekawe</a:t>
            </a:r>
            <a:r>
              <a:rPr sz="5400" spc="-20" dirty="0">
                <a:solidFill>
                  <a:srgbClr val="006600"/>
                </a:solidFill>
                <a:latin typeface="Calibri"/>
                <a:cs typeface="Calibri"/>
              </a:rPr>
              <a:t> projekty</a:t>
            </a:r>
            <a:endParaRPr sz="5400">
              <a:latin typeface="Calibri"/>
              <a:cs typeface="Calibri"/>
            </a:endParaRPr>
          </a:p>
          <a:p>
            <a:pPr marL="806450" indent="-343535">
              <a:lnSpc>
                <a:spcPct val="100000"/>
              </a:lnSpc>
              <a:spcBef>
                <a:spcPts val="815"/>
              </a:spcBef>
              <a:buFont typeface="Arial MT"/>
              <a:buChar char="•"/>
              <a:tabLst>
                <a:tab pos="807085" algn="l"/>
              </a:tabLst>
            </a:pPr>
            <a:r>
              <a:rPr sz="5400" spc="-25" dirty="0">
                <a:solidFill>
                  <a:srgbClr val="006600"/>
                </a:solidFill>
                <a:latin typeface="Calibri"/>
                <a:cs typeface="Calibri"/>
              </a:rPr>
              <a:t>integracja</a:t>
            </a:r>
            <a:endParaRPr sz="5400">
              <a:latin typeface="Calibri"/>
              <a:cs typeface="Calibri"/>
            </a:endParaRPr>
          </a:p>
          <a:p>
            <a:pPr marL="806450" indent="-343535">
              <a:lnSpc>
                <a:spcPct val="100000"/>
              </a:lnSpc>
              <a:spcBef>
                <a:spcPts val="935"/>
              </a:spcBef>
              <a:buFont typeface="Arial MT"/>
              <a:buChar char="•"/>
              <a:tabLst>
                <a:tab pos="807085" algn="l"/>
              </a:tabLst>
            </a:pPr>
            <a:r>
              <a:rPr sz="5400" spc="-45" dirty="0">
                <a:solidFill>
                  <a:srgbClr val="006600"/>
                </a:solidFill>
                <a:latin typeface="Calibri"/>
                <a:cs typeface="Calibri"/>
              </a:rPr>
              <a:t>rozwój</a:t>
            </a:r>
            <a:r>
              <a:rPr sz="5400" spc="-3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spc="-10" dirty="0">
                <a:solidFill>
                  <a:srgbClr val="006600"/>
                </a:solidFill>
                <a:latin typeface="Calibri"/>
                <a:cs typeface="Calibri"/>
              </a:rPr>
              <a:t>osobisty</a:t>
            </a:r>
            <a:endParaRPr sz="5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0" y="3474720"/>
            <a:ext cx="652272" cy="66141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2001" y="2569756"/>
            <a:ext cx="692410" cy="676300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5103C08E-7EF1-A525-C557-75F283FA6B64}"/>
              </a:ext>
            </a:extLst>
          </p:cNvPr>
          <p:cNvSpPr/>
          <p:nvPr/>
        </p:nvSpPr>
        <p:spPr>
          <a:xfrm>
            <a:off x="657704" y="8049588"/>
            <a:ext cx="1592723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61D904A9-6B3A-8742-78C5-B8C663CF6D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A477144-E1D7-42DF-439D-6C0DB5F954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3"/>
          <a:stretch/>
        </p:blipFill>
        <p:spPr bwMode="auto">
          <a:xfrm>
            <a:off x="1560180" y="5687509"/>
            <a:ext cx="4648792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A138A753-979E-B5B2-CA9E-E0170B11F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687509"/>
            <a:ext cx="4682784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4B85590C-7055-3AA8-C6E4-FB78FE3EB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9200" y="5680785"/>
            <a:ext cx="4296666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4375" y="1414272"/>
            <a:ext cx="4099560" cy="409956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Aktywność</a:t>
            </a:r>
            <a:r>
              <a:rPr spc="-45" dirty="0"/>
              <a:t> </a:t>
            </a:r>
            <a:r>
              <a:rPr spc="-15" dirty="0"/>
              <a:t>Studentów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96240" y="6147815"/>
            <a:ext cx="17651095" cy="3858895"/>
            <a:chOff x="396240" y="6147815"/>
            <a:chExt cx="17651095" cy="385889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39255" y="6172199"/>
              <a:ext cx="6330696" cy="38160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32892" y="6366293"/>
              <a:ext cx="5744832" cy="322958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6240" y="6172199"/>
              <a:ext cx="5830824" cy="383438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0891" y="6366293"/>
              <a:ext cx="5244731" cy="324888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79096" y="6147815"/>
              <a:ext cx="5468111" cy="38160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85597" y="6342062"/>
              <a:ext cx="4869688" cy="3229578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914364" y="1269493"/>
            <a:ext cx="10669905" cy="4216400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355600" marR="5080" indent="-342900">
              <a:lnSpc>
                <a:spcPts val="4800"/>
              </a:lnSpc>
              <a:spcBef>
                <a:spcPts val="1260"/>
              </a:spcBef>
              <a:buFont typeface="Arial MT"/>
              <a:buChar char="•"/>
              <a:tabLst>
                <a:tab pos="355600" algn="l"/>
                <a:tab pos="4105910" algn="l"/>
                <a:tab pos="6771005" algn="l"/>
              </a:tabLst>
            </a:pP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i</a:t>
            </a:r>
            <a:r>
              <a:rPr sz="5000" spc="-50" dirty="0">
                <a:solidFill>
                  <a:srgbClr val="006600"/>
                </a:solidFill>
                <a:latin typeface="Calibri"/>
                <a:cs typeface="Calibri"/>
              </a:rPr>
              <a:t>n</a:t>
            </a:r>
            <a:r>
              <a:rPr sz="5000" spc="-55" dirty="0">
                <a:solidFill>
                  <a:srgbClr val="006600"/>
                </a:solidFill>
                <a:latin typeface="Calibri"/>
                <a:cs typeface="Calibri"/>
              </a:rPr>
              <a:t>t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e</a:t>
            </a:r>
            <a:r>
              <a:rPr sz="5000" spc="-75" dirty="0">
                <a:solidFill>
                  <a:srgbClr val="006600"/>
                </a:solidFill>
                <a:latin typeface="Calibri"/>
                <a:cs typeface="Calibri"/>
              </a:rPr>
              <a:t>r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e</a:t>
            </a:r>
            <a:r>
              <a:rPr sz="5000" spc="-10" dirty="0">
                <a:solidFill>
                  <a:srgbClr val="006600"/>
                </a:solidFill>
                <a:latin typeface="Calibri"/>
                <a:cs typeface="Calibri"/>
              </a:rPr>
              <a:t>s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u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j</a:t>
            </a:r>
            <a:r>
              <a:rPr sz="5000" spc="5" dirty="0">
                <a:solidFill>
                  <a:srgbClr val="006600"/>
                </a:solidFill>
                <a:latin typeface="Calibri"/>
                <a:cs typeface="Calibri"/>
              </a:rPr>
              <a:t>ą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c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e	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b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a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d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a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n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ia	</a:t>
            </a:r>
            <a:r>
              <a:rPr sz="5000" spc="-55" dirty="0">
                <a:solidFill>
                  <a:srgbClr val="006600"/>
                </a:solidFill>
                <a:latin typeface="Calibri"/>
                <a:cs typeface="Calibri"/>
              </a:rPr>
              <a:t>t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echn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olo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g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i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czne  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i</a:t>
            </a:r>
            <a:r>
              <a:rPr sz="5000" spc="-10" dirty="0">
                <a:solidFill>
                  <a:srgbClr val="006600"/>
                </a:solidFill>
                <a:latin typeface="Calibri"/>
                <a:cs typeface="Calibri"/>
              </a:rPr>
              <a:t> żywieniowe</a:t>
            </a:r>
            <a:endParaRPr sz="5000">
              <a:latin typeface="Calibri"/>
              <a:cs typeface="Calibri"/>
            </a:endParaRPr>
          </a:p>
          <a:p>
            <a:pPr marL="355600" marR="5715" indent="-342900">
              <a:lnSpc>
                <a:spcPct val="80000"/>
              </a:lnSpc>
              <a:spcBef>
                <a:spcPts val="1550"/>
              </a:spcBef>
              <a:buFont typeface="Arial MT"/>
              <a:buChar char="•"/>
              <a:tabLst>
                <a:tab pos="355600" algn="l"/>
                <a:tab pos="2863850" algn="l"/>
                <a:tab pos="5874385" algn="l"/>
                <a:tab pos="7560945" algn="l"/>
              </a:tabLst>
            </a:pP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li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czn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e	</a:t>
            </a:r>
            <a:r>
              <a:rPr sz="5000" spc="-10" dirty="0">
                <a:solidFill>
                  <a:srgbClr val="006600"/>
                </a:solidFill>
                <a:latin typeface="Calibri"/>
                <a:cs typeface="Calibri"/>
              </a:rPr>
              <a:t>s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u</a:t>
            </a:r>
            <a:r>
              <a:rPr sz="5000" spc="-120" dirty="0">
                <a:solidFill>
                  <a:srgbClr val="006600"/>
                </a:solidFill>
                <a:latin typeface="Calibri"/>
                <a:cs typeface="Calibri"/>
              </a:rPr>
              <a:t>k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ce</a:t>
            </a:r>
            <a:r>
              <a:rPr sz="5000" spc="-100" dirty="0">
                <a:solidFill>
                  <a:srgbClr val="006600"/>
                </a:solidFill>
                <a:latin typeface="Calibri"/>
                <a:cs typeface="Calibri"/>
              </a:rPr>
              <a:t>s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y	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n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a	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p</a:t>
            </a:r>
            <a:r>
              <a:rPr sz="5000" spc="-10" dirty="0">
                <a:solidFill>
                  <a:srgbClr val="006600"/>
                </a:solidFill>
                <a:latin typeface="Calibri"/>
                <a:cs typeface="Calibri"/>
              </a:rPr>
              <a:t>r</a:t>
            </a:r>
            <a:r>
              <a:rPr sz="5000" spc="-114" dirty="0">
                <a:solidFill>
                  <a:srgbClr val="006600"/>
                </a:solidFill>
                <a:latin typeface="Calibri"/>
                <a:cs typeface="Calibri"/>
              </a:rPr>
              <a:t>z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eg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l</a:t>
            </a:r>
            <a:r>
              <a:rPr sz="5000" spc="5" dirty="0">
                <a:solidFill>
                  <a:srgbClr val="006600"/>
                </a:solidFill>
                <a:latin typeface="Calibri"/>
                <a:cs typeface="Calibri"/>
              </a:rPr>
              <a:t>ą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d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a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c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h  </a:t>
            </a:r>
            <a:r>
              <a:rPr sz="5000" spc="-30" dirty="0">
                <a:solidFill>
                  <a:srgbClr val="006600"/>
                </a:solidFill>
                <a:latin typeface="Calibri"/>
                <a:cs typeface="Calibri"/>
              </a:rPr>
              <a:t>Kół</a:t>
            </a:r>
            <a:r>
              <a:rPr sz="5000" spc="-2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000" spc="-30" dirty="0">
                <a:solidFill>
                  <a:srgbClr val="006600"/>
                </a:solidFill>
                <a:latin typeface="Calibri"/>
                <a:cs typeface="Calibri"/>
              </a:rPr>
              <a:t>Naukowych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i</a:t>
            </a:r>
            <a:r>
              <a:rPr sz="5000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000" spc="-35" dirty="0">
                <a:solidFill>
                  <a:srgbClr val="006600"/>
                </a:solidFill>
                <a:latin typeface="Calibri"/>
                <a:cs typeface="Calibri"/>
              </a:rPr>
              <a:t>konferencjach</a:t>
            </a:r>
            <a:endParaRPr sz="5000">
              <a:latin typeface="Calibri"/>
              <a:cs typeface="Calibri"/>
            </a:endParaRPr>
          </a:p>
          <a:p>
            <a:pPr marL="355600" marR="6350" indent="-342900">
              <a:lnSpc>
                <a:spcPts val="4800"/>
              </a:lnSpc>
              <a:spcBef>
                <a:spcPts val="1450"/>
              </a:spcBef>
              <a:buFont typeface="Arial MT"/>
              <a:buChar char="•"/>
              <a:tabLst>
                <a:tab pos="355600" algn="l"/>
                <a:tab pos="3653790" algn="l"/>
                <a:tab pos="6941184" algn="l"/>
                <a:tab pos="7543800" algn="l"/>
              </a:tabLst>
            </a:pP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i</a:t>
            </a:r>
            <a:r>
              <a:rPr sz="5000" spc="-50" dirty="0">
                <a:solidFill>
                  <a:srgbClr val="006600"/>
                </a:solidFill>
                <a:latin typeface="Calibri"/>
                <a:cs typeface="Calibri"/>
              </a:rPr>
              <a:t>n</a:t>
            </a:r>
            <a:r>
              <a:rPr sz="5000" spc="-55" dirty="0">
                <a:solidFill>
                  <a:srgbClr val="006600"/>
                </a:solidFill>
                <a:latin typeface="Calibri"/>
                <a:cs typeface="Calibri"/>
              </a:rPr>
              <a:t>t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en</a:t>
            </a:r>
            <a:r>
              <a:rPr sz="5000" spc="-100" dirty="0">
                <a:solidFill>
                  <a:srgbClr val="006600"/>
                </a:solidFill>
                <a:latin typeface="Calibri"/>
                <a:cs typeface="Calibri"/>
              </a:rPr>
              <a:t>s</a:t>
            </a:r>
            <a:r>
              <a:rPr sz="5000" spc="15" dirty="0">
                <a:solidFill>
                  <a:srgbClr val="006600"/>
                </a:solidFill>
                <a:latin typeface="Calibri"/>
                <a:cs typeface="Calibri"/>
              </a:rPr>
              <a:t>y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wna	</a:t>
            </a:r>
            <a:r>
              <a:rPr sz="5000" spc="-45" dirty="0">
                <a:solidFill>
                  <a:srgbClr val="006600"/>
                </a:solidFill>
                <a:latin typeface="Calibri"/>
                <a:cs typeface="Calibri"/>
              </a:rPr>
              <a:t>w</a:t>
            </a:r>
            <a:r>
              <a:rPr sz="5000" spc="-10" dirty="0">
                <a:solidFill>
                  <a:srgbClr val="006600"/>
                </a:solidFill>
                <a:latin typeface="Calibri"/>
                <a:cs typeface="Calibri"/>
              </a:rPr>
              <a:t>s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p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ó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łp</a:t>
            </a:r>
            <a:r>
              <a:rPr sz="5000" spc="-114" dirty="0">
                <a:solidFill>
                  <a:srgbClr val="006600"/>
                </a:solidFill>
                <a:latin typeface="Calibri"/>
                <a:cs typeface="Calibri"/>
              </a:rPr>
              <a:t>r</a:t>
            </a:r>
            <a:r>
              <a:rPr sz="5000" spc="5" dirty="0">
                <a:solidFill>
                  <a:srgbClr val="006600"/>
                </a:solidFill>
                <a:latin typeface="Calibri"/>
                <a:cs typeface="Calibri"/>
              </a:rPr>
              <a:t>a</a:t>
            </a:r>
            <a:r>
              <a:rPr sz="5000" spc="-45" dirty="0">
                <a:solidFill>
                  <a:srgbClr val="006600"/>
                </a:solidFill>
                <a:latin typeface="Calibri"/>
                <a:cs typeface="Calibri"/>
              </a:rPr>
              <a:t>c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a	z	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p</a:t>
            </a:r>
            <a:r>
              <a:rPr sz="5000" spc="-10" dirty="0">
                <a:solidFill>
                  <a:srgbClr val="006600"/>
                </a:solidFill>
                <a:latin typeface="Calibri"/>
                <a:cs typeface="Calibri"/>
              </a:rPr>
              <a:t>r</a:t>
            </a:r>
            <a:r>
              <a:rPr sz="5000" spc="-114" dirty="0">
                <a:solidFill>
                  <a:srgbClr val="006600"/>
                </a:solidFill>
                <a:latin typeface="Calibri"/>
                <a:cs typeface="Calibri"/>
              </a:rPr>
              <a:t>z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e</a:t>
            </a:r>
            <a:r>
              <a:rPr sz="5000" spc="-90" dirty="0">
                <a:solidFill>
                  <a:srgbClr val="006600"/>
                </a:solidFill>
                <a:latin typeface="Calibri"/>
                <a:cs typeface="Calibri"/>
              </a:rPr>
              <a:t>m</a:t>
            </a:r>
            <a:r>
              <a:rPr sz="5000" spc="-50" dirty="0">
                <a:solidFill>
                  <a:srgbClr val="006600"/>
                </a:solidFill>
                <a:latin typeface="Calibri"/>
                <a:cs typeface="Calibri"/>
              </a:rPr>
              <a:t>y</a:t>
            </a:r>
            <a:r>
              <a:rPr sz="5000" spc="-10" dirty="0">
                <a:solidFill>
                  <a:srgbClr val="006600"/>
                </a:solidFill>
                <a:latin typeface="Calibri"/>
                <a:cs typeface="Calibri"/>
              </a:rPr>
              <a:t>s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łe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m  </a:t>
            </a:r>
            <a:r>
              <a:rPr sz="5000" spc="-25" dirty="0">
                <a:solidFill>
                  <a:srgbClr val="006600"/>
                </a:solidFill>
                <a:latin typeface="Calibri"/>
                <a:cs typeface="Calibri"/>
              </a:rPr>
              <a:t>spożywczym</a:t>
            </a:r>
            <a:endParaRPr sz="50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39375" y="3302812"/>
            <a:ext cx="692409" cy="6763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Aktywność</a:t>
            </a:r>
            <a:r>
              <a:rPr spc="-45" dirty="0"/>
              <a:t> </a:t>
            </a:r>
            <a:r>
              <a:rPr spc="-15" dirty="0"/>
              <a:t>Studentów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14364" y="1776476"/>
            <a:ext cx="12291060" cy="345186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355600" marR="5080" indent="-342900">
              <a:lnSpc>
                <a:spcPts val="5810"/>
              </a:lnSpc>
              <a:spcBef>
                <a:spcPts val="850"/>
              </a:spcBef>
              <a:buFont typeface="Arial MT"/>
              <a:buChar char="•"/>
              <a:tabLst>
                <a:tab pos="355600" algn="l"/>
                <a:tab pos="5139690" algn="l"/>
                <a:tab pos="8646795" algn="l"/>
                <a:tab pos="10763250" algn="l"/>
              </a:tabLst>
            </a:pPr>
            <a:r>
              <a:rPr sz="5400" dirty="0">
                <a:solidFill>
                  <a:srgbClr val="006600"/>
                </a:solidFill>
                <a:latin typeface="Calibri"/>
                <a:cs typeface="Calibri"/>
              </a:rPr>
              <a:t>p</a:t>
            </a:r>
            <a:r>
              <a:rPr sz="5400" spc="-90" dirty="0">
                <a:solidFill>
                  <a:srgbClr val="006600"/>
                </a:solidFill>
                <a:latin typeface="Calibri"/>
                <a:cs typeface="Calibri"/>
              </a:rPr>
              <a:t>r</a:t>
            </a:r>
            <a:r>
              <a:rPr sz="5400" dirty="0">
                <a:solidFill>
                  <a:srgbClr val="006600"/>
                </a:solidFill>
                <a:latin typeface="Calibri"/>
                <a:cs typeface="Calibri"/>
              </a:rPr>
              <a:t>opa</a:t>
            </a:r>
            <a:r>
              <a:rPr sz="5400" spc="-45" dirty="0">
                <a:solidFill>
                  <a:srgbClr val="006600"/>
                </a:solidFill>
                <a:latin typeface="Calibri"/>
                <a:cs typeface="Calibri"/>
              </a:rPr>
              <a:t>g</a:t>
            </a:r>
            <a:r>
              <a:rPr sz="5400" spc="-25" dirty="0">
                <a:solidFill>
                  <a:srgbClr val="006600"/>
                </a:solidFill>
                <a:latin typeface="Calibri"/>
                <a:cs typeface="Calibri"/>
              </a:rPr>
              <a:t>o</a:t>
            </a:r>
            <a:r>
              <a:rPr sz="5400" spc="-60" dirty="0">
                <a:solidFill>
                  <a:srgbClr val="006600"/>
                </a:solidFill>
                <a:latin typeface="Calibri"/>
                <a:cs typeface="Calibri"/>
              </a:rPr>
              <a:t>w</a:t>
            </a:r>
            <a:r>
              <a:rPr sz="5400" dirty="0">
                <a:solidFill>
                  <a:srgbClr val="006600"/>
                </a:solidFill>
                <a:latin typeface="Calibri"/>
                <a:cs typeface="Calibri"/>
              </a:rPr>
              <a:t>anie	</a:t>
            </a:r>
            <a:r>
              <a:rPr sz="5400" spc="-120" dirty="0">
                <a:solidFill>
                  <a:srgbClr val="006600"/>
                </a:solidFill>
                <a:latin typeface="Calibri"/>
                <a:cs typeface="Calibri"/>
              </a:rPr>
              <a:t>z</a:t>
            </a:r>
            <a:r>
              <a:rPr sz="5400" dirty="0">
                <a:solidFill>
                  <a:srgbClr val="006600"/>
                </a:solidFill>
                <a:latin typeface="Calibri"/>
                <a:cs typeface="Calibri"/>
              </a:rPr>
              <a:t>d</a:t>
            </a:r>
            <a:r>
              <a:rPr sz="5400" spc="-85" dirty="0">
                <a:solidFill>
                  <a:srgbClr val="006600"/>
                </a:solidFill>
                <a:latin typeface="Calibri"/>
                <a:cs typeface="Calibri"/>
              </a:rPr>
              <a:t>r</a:t>
            </a:r>
            <a:r>
              <a:rPr sz="5400" spc="-20" dirty="0">
                <a:solidFill>
                  <a:srgbClr val="006600"/>
                </a:solidFill>
                <a:latin typeface="Calibri"/>
                <a:cs typeface="Calibri"/>
              </a:rPr>
              <a:t>o</a:t>
            </a:r>
            <a:r>
              <a:rPr sz="5400" spc="-50" dirty="0">
                <a:solidFill>
                  <a:srgbClr val="006600"/>
                </a:solidFill>
                <a:latin typeface="Calibri"/>
                <a:cs typeface="Calibri"/>
              </a:rPr>
              <a:t>w</a:t>
            </a:r>
            <a:r>
              <a:rPr sz="5400" spc="-5" dirty="0">
                <a:solidFill>
                  <a:srgbClr val="006600"/>
                </a:solidFill>
                <a:latin typeface="Calibri"/>
                <a:cs typeface="Calibri"/>
              </a:rPr>
              <a:t>e</a:t>
            </a:r>
            <a:r>
              <a:rPr sz="5400" spc="-40" dirty="0">
                <a:solidFill>
                  <a:srgbClr val="006600"/>
                </a:solidFill>
                <a:latin typeface="Calibri"/>
                <a:cs typeface="Calibri"/>
              </a:rPr>
              <a:t>g</a:t>
            </a:r>
            <a:r>
              <a:rPr sz="5400" dirty="0">
                <a:solidFill>
                  <a:srgbClr val="006600"/>
                </a:solidFill>
                <a:latin typeface="Calibri"/>
                <a:cs typeface="Calibri"/>
              </a:rPr>
              <a:t>o	</a:t>
            </a:r>
            <a:r>
              <a:rPr sz="5400" spc="-60" dirty="0">
                <a:solidFill>
                  <a:srgbClr val="006600"/>
                </a:solidFill>
                <a:latin typeface="Calibri"/>
                <a:cs typeface="Calibri"/>
              </a:rPr>
              <a:t>s</a:t>
            </a:r>
            <a:r>
              <a:rPr sz="5400" spc="5" dirty="0">
                <a:solidFill>
                  <a:srgbClr val="006600"/>
                </a:solidFill>
                <a:latin typeface="Calibri"/>
                <a:cs typeface="Calibri"/>
              </a:rPr>
              <a:t>ty</a:t>
            </a:r>
            <a:r>
              <a:rPr sz="5400" spc="-5" dirty="0">
                <a:solidFill>
                  <a:srgbClr val="006600"/>
                </a:solidFill>
                <a:latin typeface="Calibri"/>
                <a:cs typeface="Calibri"/>
              </a:rPr>
              <a:t>l</a:t>
            </a:r>
            <a:r>
              <a:rPr sz="5400" dirty="0">
                <a:solidFill>
                  <a:srgbClr val="006600"/>
                </a:solidFill>
                <a:latin typeface="Calibri"/>
                <a:cs typeface="Calibri"/>
              </a:rPr>
              <a:t>u	</a:t>
            </a:r>
            <a:r>
              <a:rPr sz="5400" spc="-45" dirty="0">
                <a:solidFill>
                  <a:srgbClr val="006600"/>
                </a:solidFill>
                <a:latin typeface="Calibri"/>
                <a:cs typeface="Calibri"/>
              </a:rPr>
              <a:t>ż</a:t>
            </a:r>
            <a:r>
              <a:rPr sz="5400" spc="-65" dirty="0">
                <a:solidFill>
                  <a:srgbClr val="006600"/>
                </a:solidFill>
                <a:latin typeface="Calibri"/>
                <a:cs typeface="Calibri"/>
              </a:rPr>
              <a:t>y</a:t>
            </a:r>
            <a:r>
              <a:rPr sz="5400" spc="5" dirty="0">
                <a:solidFill>
                  <a:srgbClr val="006600"/>
                </a:solidFill>
                <a:latin typeface="Calibri"/>
                <a:cs typeface="Calibri"/>
              </a:rPr>
              <a:t>c</a:t>
            </a:r>
            <a:r>
              <a:rPr sz="5400" spc="-5" dirty="0">
                <a:solidFill>
                  <a:srgbClr val="006600"/>
                </a:solidFill>
                <a:latin typeface="Calibri"/>
                <a:cs typeface="Calibri"/>
              </a:rPr>
              <a:t>ia,  </a:t>
            </a:r>
            <a:r>
              <a:rPr sz="5400" dirty="0">
                <a:solidFill>
                  <a:srgbClr val="006600"/>
                </a:solidFill>
                <a:latin typeface="Calibri"/>
                <a:cs typeface="Calibri"/>
              </a:rPr>
              <a:t>w</a:t>
            </a:r>
            <a:r>
              <a:rPr sz="5400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dirty="0">
                <a:solidFill>
                  <a:srgbClr val="006600"/>
                </a:solidFill>
                <a:latin typeface="Calibri"/>
                <a:cs typeface="Calibri"/>
              </a:rPr>
              <a:t>tym</a:t>
            </a:r>
            <a:r>
              <a:rPr sz="5400" spc="-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spc="-25" dirty="0">
                <a:solidFill>
                  <a:srgbClr val="006600"/>
                </a:solidFill>
                <a:latin typeface="Calibri"/>
                <a:cs typeface="Calibri"/>
              </a:rPr>
              <a:t>prawidłowego</a:t>
            </a:r>
            <a:r>
              <a:rPr sz="5400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dirty="0">
                <a:solidFill>
                  <a:srgbClr val="006600"/>
                </a:solidFill>
                <a:latin typeface="Calibri"/>
                <a:cs typeface="Calibri"/>
              </a:rPr>
              <a:t>sposobu</a:t>
            </a:r>
            <a:r>
              <a:rPr sz="5400" spc="-1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spc="-5" dirty="0">
                <a:solidFill>
                  <a:srgbClr val="006600"/>
                </a:solidFill>
                <a:latin typeface="Calibri"/>
                <a:cs typeface="Calibri"/>
              </a:rPr>
              <a:t>odżywiania</a:t>
            </a:r>
            <a:endParaRPr sz="5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30"/>
              </a:spcBef>
              <a:buFont typeface="Arial MT"/>
              <a:buChar char="•"/>
              <a:tabLst>
                <a:tab pos="355600" algn="l"/>
              </a:tabLst>
            </a:pPr>
            <a:r>
              <a:rPr sz="5400" spc="-15" dirty="0">
                <a:solidFill>
                  <a:srgbClr val="006600"/>
                </a:solidFill>
                <a:latin typeface="Calibri"/>
                <a:cs typeface="Calibri"/>
              </a:rPr>
              <a:t>edukacja</a:t>
            </a:r>
            <a:r>
              <a:rPr sz="5400" spc="-3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spc="-10" dirty="0">
                <a:solidFill>
                  <a:srgbClr val="006600"/>
                </a:solidFill>
                <a:latin typeface="Calibri"/>
                <a:cs typeface="Calibri"/>
              </a:rPr>
              <a:t>żywieniowa</a:t>
            </a:r>
            <a:endParaRPr sz="5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815"/>
              </a:spcBef>
              <a:buFont typeface="Arial MT"/>
              <a:buChar char="•"/>
              <a:tabLst>
                <a:tab pos="355600" algn="l"/>
              </a:tabLst>
            </a:pPr>
            <a:r>
              <a:rPr sz="5400" spc="-5" dirty="0">
                <a:solidFill>
                  <a:srgbClr val="006600"/>
                </a:solidFill>
                <a:latin typeface="Calibri"/>
                <a:cs typeface="Calibri"/>
              </a:rPr>
              <a:t>badania</a:t>
            </a:r>
            <a:r>
              <a:rPr sz="5400" spc="-2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spc="-15" dirty="0">
                <a:solidFill>
                  <a:srgbClr val="006600"/>
                </a:solidFill>
                <a:latin typeface="Calibri"/>
                <a:cs typeface="Calibri"/>
              </a:rPr>
              <a:t>żywieniowe</a:t>
            </a:r>
            <a:endParaRPr sz="5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486144" y="6184391"/>
            <a:ext cx="5465445" cy="3749040"/>
            <a:chOff x="6486144" y="6184391"/>
            <a:chExt cx="5465445" cy="374904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86144" y="6184391"/>
              <a:ext cx="5465063" cy="37490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79869" y="6377749"/>
              <a:ext cx="4880279" cy="31618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10" name="object 10"/>
          <p:cNvGrpSpPr/>
          <p:nvPr/>
        </p:nvGrpSpPr>
        <p:grpSpPr>
          <a:xfrm>
            <a:off x="12243816" y="6138671"/>
            <a:ext cx="5468620" cy="3794760"/>
            <a:chOff x="12243816" y="6138671"/>
            <a:chExt cx="5468620" cy="379476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43816" y="6138671"/>
              <a:ext cx="5468112" cy="37947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38100" y="6334213"/>
              <a:ext cx="4880254" cy="320534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13" name="object 13"/>
          <p:cNvGrpSpPr/>
          <p:nvPr/>
        </p:nvGrpSpPr>
        <p:grpSpPr>
          <a:xfrm>
            <a:off x="508143" y="448055"/>
            <a:ext cx="5389880" cy="5370830"/>
            <a:chOff x="508143" y="448055"/>
            <a:chExt cx="5389880" cy="537083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7303" y="448055"/>
              <a:ext cx="5370576" cy="537057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7303" y="3886200"/>
              <a:ext cx="652271" cy="66141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8143" y="2985884"/>
              <a:ext cx="692410" cy="676300"/>
            </a:xfrm>
            <a:prstGeom prst="rect">
              <a:avLst/>
            </a:prstGeom>
          </p:spPr>
        </p:pic>
      </p:grpSp>
      <p:pic>
        <p:nvPicPr>
          <p:cNvPr id="5122" name="Picture 2">
            <a:extLst>
              <a:ext uri="{FF2B5EF4-FFF2-40B4-BE49-F238E27FC236}">
                <a16:creationId xmlns:a16="http://schemas.microsoft.com/office/drawing/2014/main" id="{69EB3CAB-BEA0-617A-A110-AC322F93E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270" y="5818630"/>
            <a:ext cx="3175769" cy="4234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78081" y="6346803"/>
            <a:ext cx="6294120" cy="3792220"/>
            <a:chOff x="853439" y="6492240"/>
            <a:chExt cx="6294120" cy="37922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73807" y="6492240"/>
              <a:ext cx="4873752" cy="379171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8854" y="6686425"/>
              <a:ext cx="4286250" cy="321468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Aktywność</a:t>
            </a:r>
            <a:r>
              <a:rPr spc="-45" dirty="0"/>
              <a:t> </a:t>
            </a:r>
            <a:r>
              <a:rPr spc="-15" dirty="0"/>
              <a:t>Studentów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14364" y="1275588"/>
            <a:ext cx="1178623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  <a:tab pos="3810635" algn="l"/>
                <a:tab pos="7169784" algn="l"/>
              </a:tabLst>
            </a:pPr>
            <a:r>
              <a:rPr sz="5000" spc="-25" dirty="0">
                <a:solidFill>
                  <a:srgbClr val="006600"/>
                </a:solidFill>
                <a:latin typeface="Calibri"/>
                <a:cs typeface="Calibri"/>
              </a:rPr>
              <a:t>zrzeszające	studentów	</a:t>
            </a:r>
            <a:r>
              <a:rPr sz="5000" spc="-35" dirty="0">
                <a:solidFill>
                  <a:srgbClr val="006600"/>
                </a:solidFill>
                <a:latin typeface="Calibri"/>
                <a:cs typeface="Calibri"/>
              </a:rPr>
              <a:t>zainteresowanych</a:t>
            </a:r>
            <a:endParaRPr sz="5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57264" y="1885188"/>
            <a:ext cx="355663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0" spc="-25" dirty="0">
                <a:solidFill>
                  <a:srgbClr val="006600"/>
                </a:solidFill>
                <a:latin typeface="Calibri"/>
                <a:cs typeface="Calibri"/>
              </a:rPr>
              <a:t>poszerzaniem</a:t>
            </a:r>
            <a:endParaRPr sz="5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57264" y="2494788"/>
            <a:ext cx="353377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8435" algn="l"/>
              </a:tabLst>
            </a:pP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w	</a:t>
            </a:r>
            <a:r>
              <a:rPr sz="5000" spc="-25" dirty="0">
                <a:solidFill>
                  <a:srgbClr val="006600"/>
                </a:solidFill>
                <a:latin typeface="Calibri"/>
                <a:cs typeface="Calibri"/>
              </a:rPr>
              <a:t>zakresie</a:t>
            </a:r>
            <a:endParaRPr sz="5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23004" y="1885188"/>
            <a:ext cx="1961514" cy="1397000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236854" marR="5080" indent="-224790">
              <a:lnSpc>
                <a:spcPts val="4800"/>
              </a:lnSpc>
              <a:spcBef>
                <a:spcPts val="1260"/>
              </a:spcBef>
            </a:pPr>
            <a:r>
              <a:rPr sz="5000" spc="-10" dirty="0">
                <a:solidFill>
                  <a:srgbClr val="006600"/>
                </a:solidFill>
                <a:latin typeface="Calibri"/>
                <a:cs typeface="Calibri"/>
              </a:rPr>
              <a:t>wiedzy 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 b</a:t>
            </a:r>
            <a:r>
              <a:rPr sz="5000" spc="-114" dirty="0">
                <a:solidFill>
                  <a:srgbClr val="006600"/>
                </a:solidFill>
                <a:latin typeface="Calibri"/>
                <a:cs typeface="Calibri"/>
              </a:rPr>
              <a:t>r</a:t>
            </a:r>
            <a:r>
              <a:rPr sz="5000" spc="5" dirty="0">
                <a:solidFill>
                  <a:srgbClr val="006600"/>
                </a:solidFill>
                <a:latin typeface="Calibri"/>
                <a:cs typeface="Calibri"/>
              </a:rPr>
              <a:t>a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n</a:t>
            </a:r>
            <a:r>
              <a:rPr sz="5000" spc="-50" dirty="0">
                <a:solidFill>
                  <a:srgbClr val="006600"/>
                </a:solidFill>
                <a:latin typeface="Calibri"/>
                <a:cs typeface="Calibri"/>
              </a:rPr>
              <a:t>ż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y</a:t>
            </a:r>
            <a:endParaRPr sz="5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038709" y="1885188"/>
            <a:ext cx="4660900" cy="1397000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414655" marR="5080" indent="-402590">
              <a:lnSpc>
                <a:spcPts val="4800"/>
              </a:lnSpc>
              <a:spcBef>
                <a:spcPts val="1260"/>
              </a:spcBef>
              <a:tabLst>
                <a:tab pos="892175" algn="l"/>
              </a:tabLst>
            </a:pP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i		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d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o</a:t>
            </a:r>
            <a:r>
              <a:rPr sz="5000" spc="-35" dirty="0">
                <a:solidFill>
                  <a:srgbClr val="006600"/>
                </a:solidFill>
                <a:latin typeface="Calibri"/>
                <a:cs typeface="Calibri"/>
              </a:rPr>
              <a:t>ś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w</a:t>
            </a:r>
            <a:r>
              <a:rPr sz="5000" spc="5" dirty="0">
                <a:solidFill>
                  <a:srgbClr val="006600"/>
                </a:solidFill>
                <a:latin typeface="Calibri"/>
                <a:cs typeface="Calibri"/>
              </a:rPr>
              <a:t>ia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dc</a:t>
            </a:r>
            <a:r>
              <a:rPr sz="5000" spc="-114" dirty="0">
                <a:solidFill>
                  <a:srgbClr val="006600"/>
                </a:solidFill>
                <a:latin typeface="Calibri"/>
                <a:cs typeface="Calibri"/>
              </a:rPr>
              <a:t>z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en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ia  </a:t>
            </a:r>
            <a:r>
              <a:rPr sz="5000" spc="-100" dirty="0">
                <a:solidFill>
                  <a:srgbClr val="006600"/>
                </a:solidFill>
                <a:latin typeface="Calibri"/>
                <a:cs typeface="Calibri"/>
              </a:rPr>
              <a:t>g</a:t>
            </a:r>
            <a:r>
              <a:rPr sz="5000" spc="5" dirty="0">
                <a:solidFill>
                  <a:srgbClr val="006600"/>
                </a:solidFill>
                <a:latin typeface="Calibri"/>
                <a:cs typeface="Calibri"/>
              </a:rPr>
              <a:t>a</a:t>
            </a:r>
            <a:r>
              <a:rPr sz="5000" spc="-65" dirty="0">
                <a:solidFill>
                  <a:srgbClr val="006600"/>
                </a:solidFill>
                <a:latin typeface="Calibri"/>
                <a:cs typeface="Calibri"/>
              </a:rPr>
              <a:t>s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t</a:t>
            </a:r>
            <a:r>
              <a:rPr sz="5000" spc="-90" dirty="0">
                <a:solidFill>
                  <a:srgbClr val="006600"/>
                </a:solidFill>
                <a:latin typeface="Calibri"/>
                <a:cs typeface="Calibri"/>
              </a:rPr>
              <a:t>r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o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n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o</a:t>
            </a:r>
            <a:r>
              <a:rPr sz="5000" spc="5" dirty="0">
                <a:solidFill>
                  <a:srgbClr val="006600"/>
                </a:solidFill>
                <a:latin typeface="Calibri"/>
                <a:cs typeface="Calibri"/>
              </a:rPr>
              <a:t>m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i</a:t>
            </a:r>
            <a:r>
              <a:rPr sz="5000" spc="-5" dirty="0">
                <a:solidFill>
                  <a:srgbClr val="006600"/>
                </a:solidFill>
                <a:latin typeface="Calibri"/>
                <a:cs typeface="Calibri"/>
              </a:rPr>
              <a:t>czne</a:t>
            </a:r>
            <a:r>
              <a:rPr sz="5000" dirty="0">
                <a:solidFill>
                  <a:srgbClr val="006600"/>
                </a:solidFill>
                <a:latin typeface="Calibri"/>
                <a:cs typeface="Calibri"/>
              </a:rPr>
              <a:t>j</a:t>
            </a:r>
            <a:endParaRPr sz="50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409"/>
              </a:spcBef>
            </a:pPr>
            <a:r>
              <a:rPr dirty="0"/>
              <a:t>i</a:t>
            </a:r>
            <a:r>
              <a:rPr spc="-40" dirty="0"/>
              <a:t> </a:t>
            </a:r>
            <a:r>
              <a:rPr spc="-15" dirty="0"/>
              <a:t>hotelarskiej</a:t>
            </a:r>
          </a:p>
          <a:p>
            <a:pPr marL="355600" marR="5080" indent="-342900">
              <a:lnSpc>
                <a:spcPts val="4800"/>
              </a:lnSpc>
              <a:spcBef>
                <a:spcPts val="1475"/>
              </a:spcBef>
              <a:buFont typeface="Arial MT"/>
              <a:buChar char="•"/>
              <a:tabLst>
                <a:tab pos="355600" algn="l"/>
                <a:tab pos="3021330" algn="l"/>
                <a:tab pos="5013325" algn="l"/>
                <a:tab pos="7506970" algn="l"/>
                <a:tab pos="8676640" algn="l"/>
              </a:tabLst>
            </a:pPr>
            <a:r>
              <a:rPr dirty="0"/>
              <a:t>o</a:t>
            </a:r>
            <a:r>
              <a:rPr spc="-5" dirty="0"/>
              <a:t>dn</a:t>
            </a:r>
            <a:r>
              <a:rPr dirty="0"/>
              <a:t>o</a:t>
            </a:r>
            <a:r>
              <a:rPr spc="-50" dirty="0"/>
              <a:t>s</a:t>
            </a:r>
            <a:r>
              <a:rPr spc="-5" dirty="0"/>
              <a:t>z</a:t>
            </a:r>
            <a:r>
              <a:rPr dirty="0"/>
              <a:t>ą	li</a:t>
            </a:r>
            <a:r>
              <a:rPr spc="-5" dirty="0"/>
              <a:t>czn</a:t>
            </a:r>
            <a:r>
              <a:rPr dirty="0"/>
              <a:t>e	</a:t>
            </a:r>
            <a:r>
              <a:rPr spc="-10" dirty="0"/>
              <a:t>s</a:t>
            </a:r>
            <a:r>
              <a:rPr spc="-5" dirty="0"/>
              <a:t>u</a:t>
            </a:r>
            <a:r>
              <a:rPr spc="-120" dirty="0"/>
              <a:t>k</a:t>
            </a:r>
            <a:r>
              <a:rPr spc="-5" dirty="0"/>
              <a:t>ce</a:t>
            </a:r>
            <a:r>
              <a:rPr spc="-100" dirty="0"/>
              <a:t>s</a:t>
            </a:r>
            <a:r>
              <a:rPr dirty="0"/>
              <a:t>y	</a:t>
            </a:r>
            <a:r>
              <a:rPr spc="-5" dirty="0"/>
              <a:t>n</a:t>
            </a:r>
            <a:r>
              <a:rPr dirty="0"/>
              <a:t>a	</a:t>
            </a:r>
            <a:r>
              <a:rPr spc="-5" dirty="0"/>
              <a:t>p</a:t>
            </a:r>
            <a:r>
              <a:rPr spc="-10" dirty="0"/>
              <a:t>r</a:t>
            </a:r>
            <a:r>
              <a:rPr spc="-114" dirty="0"/>
              <a:t>z</a:t>
            </a:r>
            <a:r>
              <a:rPr spc="-5" dirty="0"/>
              <a:t>eg</a:t>
            </a:r>
            <a:r>
              <a:rPr dirty="0"/>
              <a:t>l</a:t>
            </a:r>
            <a:r>
              <a:rPr spc="5" dirty="0"/>
              <a:t>ą</a:t>
            </a:r>
            <a:r>
              <a:rPr spc="-5" dirty="0"/>
              <a:t>d</a:t>
            </a:r>
            <a:r>
              <a:rPr dirty="0"/>
              <a:t>a</a:t>
            </a:r>
            <a:r>
              <a:rPr spc="-5" dirty="0"/>
              <a:t>c</a:t>
            </a:r>
            <a:r>
              <a:rPr dirty="0"/>
              <a:t>h  </a:t>
            </a:r>
            <a:r>
              <a:rPr spc="-30" dirty="0"/>
              <a:t>Kół</a:t>
            </a:r>
            <a:r>
              <a:rPr spc="-20" dirty="0"/>
              <a:t> </a:t>
            </a:r>
            <a:r>
              <a:rPr spc="-30" dirty="0"/>
              <a:t>Naukowych</a:t>
            </a:r>
            <a:r>
              <a:rPr spc="-5" dirty="0"/>
              <a:t> </a:t>
            </a:r>
            <a:r>
              <a:rPr dirty="0"/>
              <a:t>i</a:t>
            </a:r>
            <a:r>
              <a:rPr spc="-5" dirty="0"/>
              <a:t> </a:t>
            </a:r>
            <a:r>
              <a:rPr spc="-35" dirty="0"/>
              <a:t>konferencjach</a:t>
            </a: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4759" y="1371396"/>
            <a:ext cx="4339602" cy="4339590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12825349" y="6346803"/>
            <a:ext cx="4874260" cy="3792220"/>
            <a:chOff x="12932664" y="6492240"/>
            <a:chExt cx="4874260" cy="379222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32664" y="6492240"/>
              <a:ext cx="4873751" cy="379171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28244" y="6686425"/>
              <a:ext cx="4286250" cy="321468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8143" y="2985884"/>
            <a:ext cx="692410" cy="676300"/>
          </a:xfrm>
          <a:prstGeom prst="rect">
            <a:avLst/>
          </a:prstGeom>
        </p:spPr>
      </p:pic>
      <p:sp>
        <p:nvSpPr>
          <p:cNvPr id="20" name="Prostokąt 19">
            <a:extLst>
              <a:ext uri="{FF2B5EF4-FFF2-40B4-BE49-F238E27FC236}">
                <a16:creationId xmlns:a16="http://schemas.microsoft.com/office/drawing/2014/main" id="{0B80B446-3ACF-0EE5-AAFB-3F2884E904E0}"/>
              </a:ext>
            </a:extLst>
          </p:cNvPr>
          <p:cNvSpPr/>
          <p:nvPr/>
        </p:nvSpPr>
        <p:spPr>
          <a:xfrm>
            <a:off x="778081" y="8120571"/>
            <a:ext cx="1592723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21" name="Picture 4">
            <a:extLst>
              <a:ext uri="{FF2B5EF4-FFF2-40B4-BE49-F238E27FC236}">
                <a16:creationId xmlns:a16="http://schemas.microsoft.com/office/drawing/2014/main" id="{3A7A3967-20EE-1F9A-25DA-00554F208D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  <p:pic>
        <p:nvPicPr>
          <p:cNvPr id="4098" name="Picture 2" descr="Podgórski Jakub">
            <a:extLst>
              <a:ext uri="{FF2B5EF4-FFF2-40B4-BE49-F238E27FC236}">
                <a16:creationId xmlns:a16="http://schemas.microsoft.com/office/drawing/2014/main" id="{D5F5C7CB-EEFC-9239-42A2-7D6511CCF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545" y="6361091"/>
            <a:ext cx="4765971" cy="35744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663" y="1840992"/>
            <a:ext cx="5992368" cy="313639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082271" y="6251447"/>
            <a:ext cx="5824855" cy="3718560"/>
            <a:chOff x="12082271" y="6251447"/>
            <a:chExt cx="5824855" cy="37185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82271" y="6251447"/>
              <a:ext cx="5824728" cy="37185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278194" y="6445101"/>
              <a:ext cx="5237010" cy="313369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6321552" y="6230111"/>
            <a:ext cx="5690870" cy="3721735"/>
            <a:chOff x="6321552" y="6230111"/>
            <a:chExt cx="5690870" cy="372173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21552" y="6230111"/>
              <a:ext cx="5690615" cy="37216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17868" y="6425984"/>
              <a:ext cx="5101158" cy="3133695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579119" y="6230111"/>
            <a:ext cx="5648325" cy="3740150"/>
            <a:chOff x="579119" y="6230111"/>
            <a:chExt cx="5648325" cy="3740150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9119" y="6230111"/>
              <a:ext cx="5647944" cy="37398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2789" y="6425984"/>
              <a:ext cx="5062834" cy="3152818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Aktywność</a:t>
            </a:r>
            <a:r>
              <a:rPr spc="-45" dirty="0"/>
              <a:t> </a:t>
            </a:r>
            <a:r>
              <a:rPr spc="-15" dirty="0"/>
              <a:t>Studentów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914364" y="1749043"/>
            <a:ext cx="11407775" cy="3262629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55600" marR="5080" indent="-342900" algn="just">
              <a:lnSpc>
                <a:spcPct val="90400"/>
              </a:lnSpc>
              <a:spcBef>
                <a:spcPts val="720"/>
              </a:spcBef>
              <a:buFont typeface="Arial MT"/>
              <a:buChar char="•"/>
              <a:tabLst>
                <a:tab pos="355600" algn="l"/>
              </a:tabLst>
            </a:pPr>
            <a:r>
              <a:rPr sz="5400" dirty="0">
                <a:solidFill>
                  <a:srgbClr val="006600"/>
                </a:solidFill>
                <a:latin typeface="Calibri"/>
                <a:cs typeface="Calibri"/>
              </a:rPr>
              <a:t>badania   z   </a:t>
            </a:r>
            <a:r>
              <a:rPr sz="5400" spc="-25" dirty="0">
                <a:solidFill>
                  <a:srgbClr val="006600"/>
                </a:solidFill>
                <a:latin typeface="Calibri"/>
                <a:cs typeface="Calibri"/>
              </a:rPr>
              <a:t>zakresu</a:t>
            </a:r>
            <a:r>
              <a:rPr sz="5400" spc="236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spc="-20" dirty="0">
                <a:solidFill>
                  <a:srgbClr val="006600"/>
                </a:solidFill>
                <a:latin typeface="Calibri"/>
                <a:cs typeface="Calibri"/>
              </a:rPr>
              <a:t>przedsiębiorczości </a:t>
            </a:r>
            <a:r>
              <a:rPr sz="5400" spc="-12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dirty="0">
                <a:solidFill>
                  <a:srgbClr val="006600"/>
                </a:solidFill>
                <a:latin typeface="Calibri"/>
                <a:cs typeface="Calibri"/>
              </a:rPr>
              <a:t>i</a:t>
            </a:r>
            <a:r>
              <a:rPr sz="5400" spc="114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spc="-5" dirty="0">
                <a:solidFill>
                  <a:srgbClr val="006600"/>
                </a:solidFill>
                <a:latin typeface="Calibri"/>
                <a:cs typeface="Calibri"/>
              </a:rPr>
              <a:t>działalności</a:t>
            </a:r>
            <a:r>
              <a:rPr sz="5400" spc="1145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spc="-25" dirty="0">
                <a:solidFill>
                  <a:srgbClr val="006600"/>
                </a:solidFill>
                <a:latin typeface="Calibri"/>
                <a:cs typeface="Calibri"/>
              </a:rPr>
              <a:t>gospodarczej</a:t>
            </a:r>
            <a:r>
              <a:rPr sz="5400" spc="114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dirty="0">
                <a:solidFill>
                  <a:srgbClr val="006600"/>
                </a:solidFill>
                <a:latin typeface="Calibri"/>
                <a:cs typeface="Calibri"/>
              </a:rPr>
              <a:t>w</a:t>
            </a:r>
            <a:r>
              <a:rPr sz="5400" spc="115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spc="-30" dirty="0">
                <a:solidFill>
                  <a:srgbClr val="006600"/>
                </a:solidFill>
                <a:latin typeface="Calibri"/>
                <a:cs typeface="Calibri"/>
              </a:rPr>
              <a:t>sektorze </a:t>
            </a:r>
            <a:r>
              <a:rPr sz="5400" spc="-12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spc="-5" dirty="0">
                <a:solidFill>
                  <a:srgbClr val="006600"/>
                </a:solidFill>
                <a:latin typeface="Calibri"/>
                <a:cs typeface="Calibri"/>
              </a:rPr>
              <a:t>żywności</a:t>
            </a:r>
            <a:r>
              <a:rPr sz="5400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dirty="0">
                <a:solidFill>
                  <a:srgbClr val="006600"/>
                </a:solidFill>
                <a:latin typeface="Calibri"/>
                <a:cs typeface="Calibri"/>
              </a:rPr>
              <a:t>i </a:t>
            </a:r>
            <a:r>
              <a:rPr sz="5400" spc="-5" dirty="0">
                <a:solidFill>
                  <a:srgbClr val="006600"/>
                </a:solidFill>
                <a:latin typeface="Calibri"/>
                <a:cs typeface="Calibri"/>
              </a:rPr>
              <a:t>usług</a:t>
            </a:r>
            <a:r>
              <a:rPr sz="540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spc="-10" dirty="0">
                <a:solidFill>
                  <a:srgbClr val="006600"/>
                </a:solidFill>
                <a:latin typeface="Calibri"/>
                <a:cs typeface="Calibri"/>
              </a:rPr>
              <a:t>żywieniowych</a:t>
            </a:r>
            <a:endParaRPr sz="54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815"/>
              </a:spcBef>
              <a:buFont typeface="Arial MT"/>
              <a:buChar char="•"/>
              <a:tabLst>
                <a:tab pos="355600" algn="l"/>
              </a:tabLst>
            </a:pPr>
            <a:r>
              <a:rPr sz="5400" spc="-5" dirty="0">
                <a:solidFill>
                  <a:srgbClr val="006600"/>
                </a:solidFill>
                <a:latin typeface="Calibri"/>
                <a:cs typeface="Calibri"/>
              </a:rPr>
              <a:t>aktywność</a:t>
            </a:r>
            <a:r>
              <a:rPr sz="5400" spc="-10" dirty="0">
                <a:solidFill>
                  <a:srgbClr val="006600"/>
                </a:solidFill>
                <a:latin typeface="Calibri"/>
                <a:cs typeface="Calibri"/>
              </a:rPr>
              <a:t> </a:t>
            </a:r>
            <a:r>
              <a:rPr sz="5400" spc="-15" dirty="0">
                <a:solidFill>
                  <a:srgbClr val="006600"/>
                </a:solidFill>
                <a:latin typeface="Calibri"/>
                <a:cs typeface="Calibri"/>
              </a:rPr>
              <a:t>publikacyjna</a:t>
            </a:r>
            <a:endParaRPr sz="54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08143" y="2985884"/>
            <a:ext cx="692410" cy="6763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86455" y="624840"/>
            <a:ext cx="12296140" cy="7726680"/>
            <a:chOff x="2886455" y="624840"/>
            <a:chExt cx="12296140" cy="7726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6455" y="624840"/>
              <a:ext cx="12295632" cy="772668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80080" y="818438"/>
              <a:ext cx="11710720" cy="714192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62282" y="8091932"/>
            <a:ext cx="7760334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spc="-45" dirty="0"/>
              <a:t>Zapraszamy</a:t>
            </a:r>
            <a:r>
              <a:rPr sz="6600" spc="-40" dirty="0"/>
              <a:t> </a:t>
            </a:r>
            <a:r>
              <a:rPr sz="6600" spc="-5" dirty="0"/>
              <a:t>na</a:t>
            </a:r>
            <a:r>
              <a:rPr sz="6600" spc="-30" dirty="0"/>
              <a:t> </a:t>
            </a:r>
            <a:r>
              <a:rPr sz="6600" spc="-15" dirty="0"/>
              <a:t>studia!</a:t>
            </a:r>
            <a:endParaRPr sz="660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44167371-6FB1-D53C-171D-E74824E63284}"/>
              </a:ext>
            </a:extLst>
          </p:cNvPr>
          <p:cNvSpPr/>
          <p:nvPr/>
        </p:nvSpPr>
        <p:spPr>
          <a:xfrm>
            <a:off x="609600" y="8053175"/>
            <a:ext cx="2010107" cy="194614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34B14952-5311-1EC2-0977-D96369BB24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 t="28403" r="85810" b="27904"/>
          <a:stretch/>
        </p:blipFill>
        <p:spPr bwMode="auto">
          <a:xfrm>
            <a:off x="66340" y="8648700"/>
            <a:ext cx="1672813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729</Words>
  <Application>Microsoft Office PowerPoint</Application>
  <PresentationFormat>Niestandardowy</PresentationFormat>
  <Paragraphs>234</Paragraphs>
  <Slides>41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41</vt:i4>
      </vt:variant>
    </vt:vector>
  </HeadingPairs>
  <TitlesOfParts>
    <vt:vector size="47" baseType="lpstr">
      <vt:lpstr>Arial</vt:lpstr>
      <vt:lpstr>Arial MT</vt:lpstr>
      <vt:lpstr>Calibri</vt:lpstr>
      <vt:lpstr>Symbol</vt:lpstr>
      <vt:lpstr>Times New Roman</vt:lpstr>
      <vt:lpstr>Office Theme</vt:lpstr>
      <vt:lpstr>Wydział Żywienia  Człowieka</vt:lpstr>
      <vt:lpstr>ŻCziOŻ</vt:lpstr>
      <vt:lpstr>ŻCziOŻ</vt:lpstr>
      <vt:lpstr>Prezentacja programu PowerPoint</vt:lpstr>
      <vt:lpstr>ŻCziOŻ</vt:lpstr>
      <vt:lpstr>ŻCziOŻ</vt:lpstr>
      <vt:lpstr>Zajęcia dydaktyczne na kierunku  Żywienie Człowieka i Ocena Żywności</vt:lpstr>
      <vt:lpstr>ŻCziOŻ</vt:lpstr>
      <vt:lpstr>WŁOCHY- RIVA del GARDA</vt:lpstr>
      <vt:lpstr>ŻCziOŻ</vt:lpstr>
      <vt:lpstr>ŻCziOŻ</vt:lpstr>
      <vt:lpstr>ŻCziOŻ</vt:lpstr>
      <vt:lpstr>ŻCziOŻ</vt:lpstr>
      <vt:lpstr>ŻCziOŻ</vt:lpstr>
      <vt:lpstr>Zajęcia dydaktyczne na kierunku Dietetyka</vt:lpstr>
      <vt:lpstr>ŻCziOŻ</vt:lpstr>
      <vt:lpstr>Dietetyka</vt:lpstr>
      <vt:lpstr>ŻCziOŻ</vt:lpstr>
      <vt:lpstr>Prezentacja programu PowerPoint</vt:lpstr>
      <vt:lpstr>ŻCziOŻ</vt:lpstr>
      <vt:lpstr>ŻCziOŻ</vt:lpstr>
      <vt:lpstr>Zajęcia dydaktyczne na kierunku GIH</vt:lpstr>
      <vt:lpstr>Prezentacja programu PowerPoint</vt:lpstr>
      <vt:lpstr>ŻCziOŻ</vt:lpstr>
      <vt:lpstr>PRAKTYKI: LITWA – Kowno, Wilno</vt:lpstr>
      <vt:lpstr>GiH</vt:lpstr>
      <vt:lpstr>Wydział w liczbach</vt:lpstr>
      <vt:lpstr>Inne jednostki na Wydziale</vt:lpstr>
      <vt:lpstr>W pracy i nauce pomaga nam dobrze wyposażona biblioteka oraz sieć WiFi Eduroam</vt:lpstr>
      <vt:lpstr>Zajęcia prowadzone są w nowoczesnych aulach,  w laboratoriach i salach dydaktycznych</vt:lpstr>
      <vt:lpstr>w sprzyjającym nauce zielonym otoczeniu</vt:lpstr>
      <vt:lpstr>posiadamy specjalistyczne pracownie</vt:lpstr>
      <vt:lpstr>posiadamy specjalistyczne pracownie</vt:lpstr>
      <vt:lpstr>gdzie prowadzimy badania naukowe na nowoczesnej aparaturze</vt:lpstr>
      <vt:lpstr>posiadamy też imponujące zaplecze technologiczne</vt:lpstr>
      <vt:lpstr>Prezentacja programu PowerPoint</vt:lpstr>
      <vt:lpstr>Aktywność Studentów</vt:lpstr>
      <vt:lpstr>Aktywność Studentów</vt:lpstr>
      <vt:lpstr>Aktywność Studentów</vt:lpstr>
      <vt:lpstr>Aktywność Studentów</vt:lpstr>
      <vt:lpstr>Zapraszamy na studia!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WZCZ_2021</dc:title>
  <dc:creator>DG</dc:creator>
  <cp:lastModifiedBy>review</cp:lastModifiedBy>
  <cp:revision>5</cp:revision>
  <dcterms:created xsi:type="dcterms:W3CDTF">2022-10-01T14:54:20Z</dcterms:created>
  <dcterms:modified xsi:type="dcterms:W3CDTF">2023-12-17T15:58:39Z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2021-01-29T00:00:00Z</vt:filetime>
  </property>
  <property fmtid="{D5CDD505-2E9C-101B-9397-08002B2CF9AE}" pid="3" name="Creator">
    <vt:lpwstr>PowerPoint</vt:lpwstr>
  </property>
  <property fmtid="{D5CDD505-2E9C-101B-9397-08002B2CF9AE}" pid="4" name="LastSaved">
    <vt:filetime>2022-10-01T00:00:00Z</vt:filetime>
  </property>
</Properties>
</file>