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BF01"/>
    <a:srgbClr val="F7A429"/>
    <a:srgbClr val="FF7D7D"/>
    <a:srgbClr val="EBB3FF"/>
    <a:srgbClr val="D7AFFF"/>
    <a:srgbClr val="999D01"/>
    <a:srgbClr val="FF9933"/>
    <a:srgbClr val="AFB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DF7B1-883F-4183-A068-7BDEB284B1BA}" type="datetimeFigureOut">
              <a:rPr lang="pl-PL" smtClean="0"/>
              <a:t>27.02.2024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DDC8B-0013-442C-A01F-9EE5FF7AB4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6489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BA9A1-AB70-4AD1-9BA5-91E3D8408F07}" type="datetimeFigureOut">
              <a:rPr lang="pl-PL" smtClean="0"/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7E4-7EA9-4359-ABA6-9FE7F13FF2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627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BA9A1-AB70-4AD1-9BA5-91E3D8408F07}" type="datetimeFigureOut">
              <a:rPr lang="pl-PL" smtClean="0"/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7E4-7EA9-4359-ABA6-9FE7F13FF2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8448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BA9A1-AB70-4AD1-9BA5-91E3D8408F07}" type="datetimeFigureOut">
              <a:rPr lang="pl-PL" smtClean="0"/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7E4-7EA9-4359-ABA6-9FE7F13FF2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7434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BA9A1-AB70-4AD1-9BA5-91E3D8408F07}" type="datetimeFigureOut">
              <a:rPr lang="pl-PL" smtClean="0"/>
              <a:t>27.02.2024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7E4-7EA9-4359-ABA6-9FE7F13FF2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5341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BA9A1-AB70-4AD1-9BA5-91E3D8408F07}" type="datetimeFigureOut">
              <a:rPr lang="pl-PL" smtClean="0"/>
              <a:t>27.02.2024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7E4-7EA9-4359-ABA6-9FE7F13FF2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7213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BA9A1-AB70-4AD1-9BA5-91E3D8408F07}" type="datetimeFigureOut">
              <a:rPr lang="pl-PL" smtClean="0"/>
              <a:t>27.02.2024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7E4-7EA9-4359-ABA6-9FE7F13FF2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463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BA9A1-AB70-4AD1-9BA5-91E3D8408F07}" type="datetimeFigureOut">
              <a:rPr lang="pl-PL" smtClean="0"/>
              <a:t>27.02.2024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7E4-7EA9-4359-ABA6-9FE7F13FF2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8282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BA9A1-AB70-4AD1-9BA5-91E3D8408F07}" type="datetimeFigureOut">
              <a:rPr lang="pl-PL" smtClean="0"/>
              <a:t>27.02.2024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7E4-7EA9-4359-ABA6-9FE7F13FF2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4009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BA9A1-AB70-4AD1-9BA5-91E3D8408F07}" type="datetimeFigureOut">
              <a:rPr lang="pl-PL" smtClean="0"/>
              <a:t>27.02.2024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7E4-7EA9-4359-ABA6-9FE7F13FF2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1487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BA9A1-AB70-4AD1-9BA5-91E3D8408F07}" type="datetimeFigureOut">
              <a:rPr lang="pl-PL" smtClean="0"/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7E4-7EA9-4359-ABA6-9FE7F13FF2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3594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BA9A1-AB70-4AD1-9BA5-91E3D8408F07}" type="datetimeFigureOut">
              <a:rPr lang="pl-PL" smtClean="0"/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7E4-7EA9-4359-ABA6-9FE7F13FF2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6654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BA9A1-AB70-4AD1-9BA5-91E3D8408F07}" type="datetimeFigureOut">
              <a:rPr lang="pl-PL" smtClean="0"/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337E4-7EA9-4359-ABA6-9FE7F13FF2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012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949" y="10065"/>
            <a:ext cx="3562643" cy="203559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0065"/>
            <a:ext cx="1934308" cy="1500445"/>
          </a:xfrm>
          <a:prstGeom prst="rect">
            <a:avLst/>
          </a:prstGeom>
        </p:spPr>
      </p:pic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559700"/>
              </p:ext>
            </p:extLst>
          </p:nvPr>
        </p:nvGraphicFramePr>
        <p:xfrm>
          <a:off x="262899" y="2793283"/>
          <a:ext cx="11602529" cy="3841466"/>
        </p:xfrm>
        <a:graphic>
          <a:graphicData uri="http://schemas.openxmlformats.org/drawingml/2006/table">
            <a:tbl>
              <a:tblPr firstRow="1" firstCol="1" bandRow="1"/>
              <a:tblGrid>
                <a:gridCol w="1712550">
                  <a:extLst>
                    <a:ext uri="{9D8B030D-6E8A-4147-A177-3AD203B41FA5}">
                      <a16:colId xmlns:a16="http://schemas.microsoft.com/office/drawing/2014/main" val="3164097682"/>
                    </a:ext>
                  </a:extLst>
                </a:gridCol>
                <a:gridCol w="3709951">
                  <a:extLst>
                    <a:ext uri="{9D8B030D-6E8A-4147-A177-3AD203B41FA5}">
                      <a16:colId xmlns:a16="http://schemas.microsoft.com/office/drawing/2014/main" val="3681957542"/>
                    </a:ext>
                  </a:extLst>
                </a:gridCol>
                <a:gridCol w="6180028">
                  <a:extLst>
                    <a:ext uri="{9D8B030D-6E8A-4147-A177-3AD203B41FA5}">
                      <a16:colId xmlns:a16="http://schemas.microsoft.com/office/drawing/2014/main" val="3522754421"/>
                    </a:ext>
                  </a:extLst>
                </a:gridCol>
              </a:tblGrid>
              <a:tr h="186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200" dirty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A42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200" dirty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Wykładowca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A42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200" dirty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A4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741284"/>
                  </a:ext>
                </a:extLst>
              </a:tr>
              <a:tr h="779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20.03</a:t>
                      </a:r>
                      <a:r>
                        <a:rPr lang="pl-PL" sz="22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.2024</a:t>
                      </a:r>
                      <a:endParaRPr lang="pl-PL" sz="2200" dirty="0">
                        <a:effectLst/>
                        <a:latin typeface="SGGW Sans Light" panose="000007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BF0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pl-PL" sz="20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 Monika Świątkowska</a:t>
                      </a:r>
                      <a:br>
                        <a:rPr lang="pl-PL" sz="20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pl-PL" sz="2000" b="1" kern="1200" dirty="0" smtClean="0">
                          <a:solidFill>
                            <a:schemeClr val="tx1"/>
                          </a:solidFill>
                          <a:effectLst/>
                          <a:latin typeface="SGGW Sans Light" panose="00000700000000000000" pitchFamily="50" charset="0"/>
                          <a:ea typeface="+mn-ea"/>
                          <a:cs typeface="+mn-cs"/>
                        </a:rPr>
                        <a:t>mgr Anna Piotrowska </a:t>
                      </a:r>
                      <a:endParaRPr lang="pl-PL" sz="2000" b="1" dirty="0">
                        <a:effectLst/>
                        <a:latin typeface="SGGW Sans Light" panose="000007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BF0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2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Czy jedzenie uzależnia?</a:t>
                      </a:r>
                      <a:r>
                        <a:rPr lang="pl-PL" sz="2200" baseline="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pl-PL" sz="2200" dirty="0">
                        <a:effectLst/>
                        <a:latin typeface="SGGW Sans Light" panose="000007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BF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32033"/>
                  </a:ext>
                </a:extLst>
              </a:tr>
              <a:tr h="8466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17.04</a:t>
                      </a:r>
                      <a:r>
                        <a:rPr lang="pl-PL" sz="22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.2024</a:t>
                      </a:r>
                      <a:endParaRPr lang="pl-PL" sz="2200" dirty="0">
                        <a:effectLst/>
                        <a:latin typeface="SGGW Sans Light" panose="000007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A42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2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prof. dr hab. </a:t>
                      </a:r>
                      <a:br>
                        <a:rPr lang="pl-PL" sz="22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pl-PL" sz="22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Ewa </a:t>
                      </a:r>
                      <a:r>
                        <a:rPr lang="pl-PL" sz="2200" dirty="0" err="1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Rembiałkowska</a:t>
                      </a:r>
                      <a:endParaRPr lang="pl-PL" sz="2200" dirty="0" smtClean="0">
                        <a:effectLst/>
                        <a:latin typeface="SGGW Sans Light" panose="000007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A42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2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Żywność ekologiczna -  jakość i wpływ konsumpcji na zdrowie</a:t>
                      </a:r>
                      <a:endParaRPr lang="pl-PL" sz="2200" dirty="0">
                        <a:effectLst/>
                        <a:latin typeface="SGGW Sans Light" panose="000007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A4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562410"/>
                  </a:ext>
                </a:extLst>
              </a:tr>
              <a:tr h="779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15.05</a:t>
                      </a:r>
                      <a:r>
                        <a:rPr lang="pl-PL" sz="22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.2024</a:t>
                      </a:r>
                      <a:endParaRPr lang="pl-PL" sz="2200" dirty="0">
                        <a:effectLst/>
                        <a:latin typeface="SGGW Sans Light" panose="000007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BF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2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prof. dr hab. </a:t>
                      </a:r>
                      <a:br>
                        <a:rPr lang="pl-PL" sz="22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pl-PL" sz="22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Ewelina </a:t>
                      </a:r>
                      <a:r>
                        <a:rPr lang="pl-PL" sz="2200" dirty="0" err="1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Hallmann</a:t>
                      </a:r>
                      <a:endParaRPr lang="pl-PL" sz="2200" dirty="0" smtClean="0">
                        <a:effectLst/>
                        <a:latin typeface="SGGW Sans Light" panose="000007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BF0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20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Pro-zdrowotne właściwości kwiatów jadalnych</a:t>
                      </a:r>
                      <a:endParaRPr lang="pl-PL" sz="2200" dirty="0">
                        <a:effectLst/>
                        <a:latin typeface="SGGW Sans Light" panose="000007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BF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764506"/>
                  </a:ext>
                </a:extLst>
              </a:tr>
              <a:tr h="389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12.06</a:t>
                      </a:r>
                      <a:r>
                        <a:rPr lang="pl-PL" sz="22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.2024</a:t>
                      </a:r>
                      <a:endParaRPr lang="pl-PL" sz="2200" dirty="0">
                        <a:effectLst/>
                        <a:latin typeface="SGGW Sans Light" panose="000007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A42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20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hab.</a:t>
                      </a:r>
                      <a:r>
                        <a:rPr lang="pl-PL" sz="2200" baseline="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Lucyna Kozłowska, prof. </a:t>
                      </a:r>
                      <a:r>
                        <a:rPr lang="pl-PL" sz="2200" baseline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SGGW</a:t>
                      </a:r>
                      <a:endParaRPr lang="pl-PL" sz="2200" baseline="0" dirty="0" smtClean="0">
                        <a:effectLst/>
                        <a:latin typeface="SGGW Sans Light" panose="000007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200" baseline="0" dirty="0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mgr Monika </a:t>
                      </a:r>
                      <a:r>
                        <a:rPr lang="pl-PL" sz="2200" baseline="0" dirty="0" err="1" smtClean="0">
                          <a:effectLst/>
                          <a:latin typeface="SGGW Sans Light" panose="000007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Sijko</a:t>
                      </a:r>
                      <a:endParaRPr lang="pl-PL" sz="2200" dirty="0" smtClean="0">
                        <a:effectLst/>
                        <a:latin typeface="SGGW Sans Light" panose="000007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A42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Składniki pożywienia jako potencjalne modulatory przemian i toksyczności arsenu</a:t>
                      </a:r>
                      <a:endParaRPr lang="pl-PL" sz="2400" dirty="0">
                        <a:effectLst/>
                        <a:latin typeface="SGGW Sans Light" panose="000007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A4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515593"/>
                  </a:ext>
                </a:extLst>
              </a:tr>
            </a:tbl>
          </a:graphicData>
        </a:graphic>
      </p:graphicFrame>
      <p:sp>
        <p:nvSpPr>
          <p:cNvPr id="9" name="pole tekstowe 8"/>
          <p:cNvSpPr txBox="1"/>
          <p:nvPr/>
        </p:nvSpPr>
        <p:spPr>
          <a:xfrm>
            <a:off x="262899" y="1927026"/>
            <a:ext cx="1122268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600" dirty="0">
                <a:latin typeface="SGGW Sans Light" panose="00000700000000000000" pitchFamily="50" charset="0"/>
              </a:rPr>
              <a:t>z</a:t>
            </a:r>
            <a:r>
              <a:rPr lang="pl-PL" sz="2600" dirty="0" smtClean="0">
                <a:latin typeface="SGGW Sans Light" panose="00000700000000000000" pitchFamily="50" charset="0"/>
              </a:rPr>
              <a:t>aprasza  na wykłady w semestrze letnim roku akademickiego 2023/2024</a:t>
            </a:r>
            <a:endParaRPr lang="pl-PL" sz="2600" dirty="0">
              <a:latin typeface="SGGW Sans Light" panose="000007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76022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77</Words>
  <Application>Microsoft Office PowerPoint</Application>
  <PresentationFormat>Panoramiczny</PresentationFormat>
  <Paragraphs>17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SGGW Sans Light</vt:lpstr>
      <vt:lpstr>Times New Roman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Ewa Fürstenberg</dc:creator>
  <cp:lastModifiedBy>Ewa Fűrstenberg</cp:lastModifiedBy>
  <cp:revision>13</cp:revision>
  <dcterms:created xsi:type="dcterms:W3CDTF">2023-03-15T14:53:01Z</dcterms:created>
  <dcterms:modified xsi:type="dcterms:W3CDTF">2024-02-27T15:42:31Z</dcterms:modified>
</cp:coreProperties>
</file>